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9"/>
  </p:notesMasterIdLst>
  <p:sldIdLst>
    <p:sldId id="256" r:id="rId2"/>
    <p:sldId id="260" r:id="rId3"/>
    <p:sldId id="261" r:id="rId4"/>
    <p:sldId id="257" r:id="rId5"/>
    <p:sldId id="258" r:id="rId6"/>
    <p:sldId id="262" r:id="rId7"/>
    <p:sldId id="263" r:id="rId8"/>
    <p:sldId id="266" r:id="rId9"/>
    <p:sldId id="267" r:id="rId10"/>
    <p:sldId id="259" r:id="rId11"/>
    <p:sldId id="268" r:id="rId12"/>
    <p:sldId id="269" r:id="rId13"/>
    <p:sldId id="270" r:id="rId14"/>
    <p:sldId id="264" r:id="rId15"/>
    <p:sldId id="271" r:id="rId16"/>
    <p:sldId id="265"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295" r:id="rId41"/>
    <p:sldId id="296" r:id="rId42"/>
    <p:sldId id="297" r:id="rId43"/>
    <p:sldId id="298" r:id="rId44"/>
    <p:sldId id="299" r:id="rId45"/>
    <p:sldId id="300" r:id="rId46"/>
    <p:sldId id="301" r:id="rId47"/>
    <p:sldId id="302" r:id="rId4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446" y="7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BE42FF3C-1305-41D5-A5CD-9223DC7CC217}" type="doc">
      <dgm:prSet loTypeId="urn:microsoft.com/office/officeart/2005/8/layout/hierarchy2" loCatId="hierarchy" qsTypeId="urn:microsoft.com/office/officeart/2005/8/quickstyle/3d1" qsCatId="3D" csTypeId="urn:microsoft.com/office/officeart/2005/8/colors/colorful5" csCatId="colorful" phldr="1"/>
      <dgm:spPr/>
      <dgm:t>
        <a:bodyPr/>
        <a:lstStyle/>
        <a:p>
          <a:endParaRPr lang="en-US"/>
        </a:p>
      </dgm:t>
    </dgm:pt>
    <dgm:pt modelId="{E0CECBC1-C024-49C3-943D-FF132C4628FD}">
      <dgm:prSet phldrT="[Text]"/>
      <dgm:spPr/>
      <dgm:t>
        <a:bodyPr/>
        <a:lstStyle/>
        <a:p>
          <a:r>
            <a:rPr lang="en-US" dirty="0"/>
            <a:t>Ministry of S/W</a:t>
          </a:r>
        </a:p>
      </dgm:t>
    </dgm:pt>
    <dgm:pt modelId="{497D6B5D-69C6-43F8-9144-6269ED9FA1DA}" type="parTrans" cxnId="{9AEECFED-CD71-4047-9B21-86810DC1D47B}">
      <dgm:prSet/>
      <dgm:spPr/>
      <dgm:t>
        <a:bodyPr/>
        <a:lstStyle/>
        <a:p>
          <a:endParaRPr lang="en-US"/>
        </a:p>
      </dgm:t>
    </dgm:pt>
    <dgm:pt modelId="{4D287F9E-9A38-4548-A25B-477FA52D5777}" type="sibTrans" cxnId="{9AEECFED-CD71-4047-9B21-86810DC1D47B}">
      <dgm:prSet/>
      <dgm:spPr/>
      <dgm:t>
        <a:bodyPr/>
        <a:lstStyle/>
        <a:p>
          <a:endParaRPr lang="en-US"/>
        </a:p>
      </dgm:t>
    </dgm:pt>
    <dgm:pt modelId="{D7713318-3D59-4842-9DEC-FAFA52B6348D}">
      <dgm:prSet phldrT="[Text]"/>
      <dgm:spPr/>
      <dgm:t>
        <a:bodyPr/>
        <a:lstStyle/>
        <a:p>
          <a:r>
            <a:rPr lang="en-US" dirty="0"/>
            <a:t>Special Education</a:t>
          </a:r>
        </a:p>
      </dgm:t>
    </dgm:pt>
    <dgm:pt modelId="{DB484229-D1BA-4927-B77C-561837360C0A}" type="parTrans" cxnId="{66C60744-248A-41A4-A97A-486474266100}">
      <dgm:prSet/>
      <dgm:spPr/>
      <dgm:t>
        <a:bodyPr/>
        <a:lstStyle/>
        <a:p>
          <a:endParaRPr lang="en-US"/>
        </a:p>
      </dgm:t>
    </dgm:pt>
    <dgm:pt modelId="{54871748-C9CC-42F5-8513-65FA814FEC56}" type="sibTrans" cxnId="{66C60744-248A-41A4-A97A-486474266100}">
      <dgm:prSet/>
      <dgm:spPr/>
      <dgm:t>
        <a:bodyPr/>
        <a:lstStyle/>
        <a:p>
          <a:endParaRPr lang="en-US"/>
        </a:p>
      </dgm:t>
    </dgm:pt>
    <dgm:pt modelId="{840F1FF6-A197-48CA-B6C3-CC8E906AF9B8}">
      <dgm:prSet phldrT="[Text]"/>
      <dgm:spPr/>
      <dgm:t>
        <a:bodyPr/>
        <a:lstStyle/>
        <a:p>
          <a:r>
            <a:rPr lang="en-US" dirty="0"/>
            <a:t>Social Welfare and </a:t>
          </a:r>
          <a:r>
            <a:rPr lang="en-US" dirty="0" err="1"/>
            <a:t>Zakat</a:t>
          </a:r>
          <a:endParaRPr lang="en-US" dirty="0"/>
        </a:p>
      </dgm:t>
    </dgm:pt>
    <dgm:pt modelId="{2F0AB4EF-AE01-44B1-9610-08310FA996E2}" type="parTrans" cxnId="{18476055-2F42-4CB2-AAB4-D123ACED2396}">
      <dgm:prSet/>
      <dgm:spPr/>
      <dgm:t>
        <a:bodyPr/>
        <a:lstStyle/>
        <a:p>
          <a:endParaRPr lang="en-US"/>
        </a:p>
      </dgm:t>
    </dgm:pt>
    <dgm:pt modelId="{1F386C23-F2D1-46C3-A798-FF5804CBD1E7}" type="sibTrans" cxnId="{18476055-2F42-4CB2-AAB4-D123ACED2396}">
      <dgm:prSet/>
      <dgm:spPr/>
      <dgm:t>
        <a:bodyPr/>
        <a:lstStyle/>
        <a:p>
          <a:endParaRPr lang="en-US"/>
        </a:p>
      </dgm:t>
    </dgm:pt>
    <dgm:pt modelId="{8B90EA72-B769-4EDA-86ED-22E088E28FB3}" type="pres">
      <dgm:prSet presAssocID="{BE42FF3C-1305-41D5-A5CD-9223DC7CC217}" presName="diagram" presStyleCnt="0">
        <dgm:presLayoutVars>
          <dgm:chPref val="1"/>
          <dgm:dir/>
          <dgm:animOne val="branch"/>
          <dgm:animLvl val="lvl"/>
          <dgm:resizeHandles val="exact"/>
        </dgm:presLayoutVars>
      </dgm:prSet>
      <dgm:spPr/>
    </dgm:pt>
    <dgm:pt modelId="{E49D3D48-9E01-4D35-8C87-7D9E71BDB455}" type="pres">
      <dgm:prSet presAssocID="{E0CECBC1-C024-49C3-943D-FF132C4628FD}" presName="root1" presStyleCnt="0"/>
      <dgm:spPr/>
    </dgm:pt>
    <dgm:pt modelId="{22C1DE96-5738-455C-8D72-FAF3F5ADF4B8}" type="pres">
      <dgm:prSet presAssocID="{E0CECBC1-C024-49C3-943D-FF132C4628FD}" presName="LevelOneTextNode" presStyleLbl="node0" presStyleIdx="0" presStyleCnt="1">
        <dgm:presLayoutVars>
          <dgm:chPref val="3"/>
        </dgm:presLayoutVars>
      </dgm:prSet>
      <dgm:spPr/>
    </dgm:pt>
    <dgm:pt modelId="{025A466C-8435-44C4-96EB-49BB730E26E6}" type="pres">
      <dgm:prSet presAssocID="{E0CECBC1-C024-49C3-943D-FF132C4628FD}" presName="level2hierChild" presStyleCnt="0"/>
      <dgm:spPr/>
    </dgm:pt>
    <dgm:pt modelId="{BCD2EDB1-ECFE-43C1-A31F-A377E43E8ACB}" type="pres">
      <dgm:prSet presAssocID="{DB484229-D1BA-4927-B77C-561837360C0A}" presName="conn2-1" presStyleLbl="parChTrans1D2" presStyleIdx="0" presStyleCnt="2"/>
      <dgm:spPr/>
    </dgm:pt>
    <dgm:pt modelId="{83457F4D-BF8A-4D09-96E7-63118431B4C4}" type="pres">
      <dgm:prSet presAssocID="{DB484229-D1BA-4927-B77C-561837360C0A}" presName="connTx" presStyleLbl="parChTrans1D2" presStyleIdx="0" presStyleCnt="2"/>
      <dgm:spPr/>
    </dgm:pt>
    <dgm:pt modelId="{07612225-8467-4028-8437-169EBF374599}" type="pres">
      <dgm:prSet presAssocID="{D7713318-3D59-4842-9DEC-FAFA52B6348D}" presName="root2" presStyleCnt="0"/>
      <dgm:spPr/>
    </dgm:pt>
    <dgm:pt modelId="{BE0BD161-9308-4CD6-8F3B-DFA2C9DA35EB}" type="pres">
      <dgm:prSet presAssocID="{D7713318-3D59-4842-9DEC-FAFA52B6348D}" presName="LevelTwoTextNode" presStyleLbl="node2" presStyleIdx="0" presStyleCnt="2">
        <dgm:presLayoutVars>
          <dgm:chPref val="3"/>
        </dgm:presLayoutVars>
      </dgm:prSet>
      <dgm:spPr/>
    </dgm:pt>
    <dgm:pt modelId="{8EB9168E-9FF0-4F4F-B02B-5AAB9BB7382D}" type="pres">
      <dgm:prSet presAssocID="{D7713318-3D59-4842-9DEC-FAFA52B6348D}" presName="level3hierChild" presStyleCnt="0"/>
      <dgm:spPr/>
    </dgm:pt>
    <dgm:pt modelId="{3BAF90D6-7597-4B20-8DA9-A0CACA4648B5}" type="pres">
      <dgm:prSet presAssocID="{2F0AB4EF-AE01-44B1-9610-08310FA996E2}" presName="conn2-1" presStyleLbl="parChTrans1D2" presStyleIdx="1" presStyleCnt="2"/>
      <dgm:spPr/>
    </dgm:pt>
    <dgm:pt modelId="{BEF32CE2-A7F3-44AC-86D8-F3064181DE3B}" type="pres">
      <dgm:prSet presAssocID="{2F0AB4EF-AE01-44B1-9610-08310FA996E2}" presName="connTx" presStyleLbl="parChTrans1D2" presStyleIdx="1" presStyleCnt="2"/>
      <dgm:spPr/>
    </dgm:pt>
    <dgm:pt modelId="{85B4988F-8CAA-46B6-B750-E9AD71CD47E4}" type="pres">
      <dgm:prSet presAssocID="{840F1FF6-A197-48CA-B6C3-CC8E906AF9B8}" presName="root2" presStyleCnt="0"/>
      <dgm:spPr/>
    </dgm:pt>
    <dgm:pt modelId="{A1D3C7C3-4A61-4091-95B0-B9672AB8B32A}" type="pres">
      <dgm:prSet presAssocID="{840F1FF6-A197-48CA-B6C3-CC8E906AF9B8}" presName="LevelTwoTextNode" presStyleLbl="node2" presStyleIdx="1" presStyleCnt="2">
        <dgm:presLayoutVars>
          <dgm:chPref val="3"/>
        </dgm:presLayoutVars>
      </dgm:prSet>
      <dgm:spPr/>
    </dgm:pt>
    <dgm:pt modelId="{0C5F1BFB-BF95-4CA4-815C-B5FC88CB78E7}" type="pres">
      <dgm:prSet presAssocID="{840F1FF6-A197-48CA-B6C3-CC8E906AF9B8}" presName="level3hierChild" presStyleCnt="0"/>
      <dgm:spPr/>
    </dgm:pt>
  </dgm:ptLst>
  <dgm:cxnLst>
    <dgm:cxn modelId="{67BA2219-A295-4AA8-8F27-A501079C8625}" type="presOf" srcId="{2F0AB4EF-AE01-44B1-9610-08310FA996E2}" destId="{3BAF90D6-7597-4B20-8DA9-A0CACA4648B5}" srcOrd="0" destOrd="0" presId="urn:microsoft.com/office/officeart/2005/8/layout/hierarchy2"/>
    <dgm:cxn modelId="{9101623A-1AF5-4BCE-A5BF-86BD45EF7939}" type="presOf" srcId="{D7713318-3D59-4842-9DEC-FAFA52B6348D}" destId="{BE0BD161-9308-4CD6-8F3B-DFA2C9DA35EB}" srcOrd="0" destOrd="0" presId="urn:microsoft.com/office/officeart/2005/8/layout/hierarchy2"/>
    <dgm:cxn modelId="{66C60744-248A-41A4-A97A-486474266100}" srcId="{E0CECBC1-C024-49C3-943D-FF132C4628FD}" destId="{D7713318-3D59-4842-9DEC-FAFA52B6348D}" srcOrd="0" destOrd="0" parTransId="{DB484229-D1BA-4927-B77C-561837360C0A}" sibTransId="{54871748-C9CC-42F5-8513-65FA814FEC56}"/>
    <dgm:cxn modelId="{C7AE334A-1B85-43EE-9AAE-4DA65320EC43}" type="presOf" srcId="{DB484229-D1BA-4927-B77C-561837360C0A}" destId="{BCD2EDB1-ECFE-43C1-A31F-A377E43E8ACB}" srcOrd="0" destOrd="0" presId="urn:microsoft.com/office/officeart/2005/8/layout/hierarchy2"/>
    <dgm:cxn modelId="{7243E26A-2DA4-400B-BB64-524D1D361F05}" type="presOf" srcId="{DB484229-D1BA-4927-B77C-561837360C0A}" destId="{83457F4D-BF8A-4D09-96E7-63118431B4C4}" srcOrd="1" destOrd="0" presId="urn:microsoft.com/office/officeart/2005/8/layout/hierarchy2"/>
    <dgm:cxn modelId="{DCFE6D72-8E60-4B2F-A46D-D6127A387B76}" type="presOf" srcId="{BE42FF3C-1305-41D5-A5CD-9223DC7CC217}" destId="{8B90EA72-B769-4EDA-86ED-22E088E28FB3}" srcOrd="0" destOrd="0" presId="urn:microsoft.com/office/officeart/2005/8/layout/hierarchy2"/>
    <dgm:cxn modelId="{18476055-2F42-4CB2-AAB4-D123ACED2396}" srcId="{E0CECBC1-C024-49C3-943D-FF132C4628FD}" destId="{840F1FF6-A197-48CA-B6C3-CC8E906AF9B8}" srcOrd="1" destOrd="0" parTransId="{2F0AB4EF-AE01-44B1-9610-08310FA996E2}" sibTransId="{1F386C23-F2D1-46C3-A798-FF5804CBD1E7}"/>
    <dgm:cxn modelId="{5F884159-06F5-4437-9DD3-8871E2FFB5CC}" type="presOf" srcId="{840F1FF6-A197-48CA-B6C3-CC8E906AF9B8}" destId="{A1D3C7C3-4A61-4091-95B0-B9672AB8B32A}" srcOrd="0" destOrd="0" presId="urn:microsoft.com/office/officeart/2005/8/layout/hierarchy2"/>
    <dgm:cxn modelId="{307C059D-3AF3-49EA-8CAC-7B65AAE8B373}" type="presOf" srcId="{E0CECBC1-C024-49C3-943D-FF132C4628FD}" destId="{22C1DE96-5738-455C-8D72-FAF3F5ADF4B8}" srcOrd="0" destOrd="0" presId="urn:microsoft.com/office/officeart/2005/8/layout/hierarchy2"/>
    <dgm:cxn modelId="{9AEECFED-CD71-4047-9B21-86810DC1D47B}" srcId="{BE42FF3C-1305-41D5-A5CD-9223DC7CC217}" destId="{E0CECBC1-C024-49C3-943D-FF132C4628FD}" srcOrd="0" destOrd="0" parTransId="{497D6B5D-69C6-43F8-9144-6269ED9FA1DA}" sibTransId="{4D287F9E-9A38-4548-A25B-477FA52D5777}"/>
    <dgm:cxn modelId="{D8F504F3-45C8-44F3-97BC-A8A42A706FC9}" type="presOf" srcId="{2F0AB4EF-AE01-44B1-9610-08310FA996E2}" destId="{BEF32CE2-A7F3-44AC-86D8-F3064181DE3B}" srcOrd="1" destOrd="0" presId="urn:microsoft.com/office/officeart/2005/8/layout/hierarchy2"/>
    <dgm:cxn modelId="{F6049CE2-6511-4B92-901B-93911DA9EAFD}" type="presParOf" srcId="{8B90EA72-B769-4EDA-86ED-22E088E28FB3}" destId="{E49D3D48-9E01-4D35-8C87-7D9E71BDB455}" srcOrd="0" destOrd="0" presId="urn:microsoft.com/office/officeart/2005/8/layout/hierarchy2"/>
    <dgm:cxn modelId="{1B2C682E-BDF8-4DD4-BD0E-F6750FA9830A}" type="presParOf" srcId="{E49D3D48-9E01-4D35-8C87-7D9E71BDB455}" destId="{22C1DE96-5738-455C-8D72-FAF3F5ADF4B8}" srcOrd="0" destOrd="0" presId="urn:microsoft.com/office/officeart/2005/8/layout/hierarchy2"/>
    <dgm:cxn modelId="{973CA690-302F-4739-B5FC-D00ED384FFB0}" type="presParOf" srcId="{E49D3D48-9E01-4D35-8C87-7D9E71BDB455}" destId="{025A466C-8435-44C4-96EB-49BB730E26E6}" srcOrd="1" destOrd="0" presId="urn:microsoft.com/office/officeart/2005/8/layout/hierarchy2"/>
    <dgm:cxn modelId="{2B5F0FFC-7C1A-4445-AB27-FC640D0BD262}" type="presParOf" srcId="{025A466C-8435-44C4-96EB-49BB730E26E6}" destId="{BCD2EDB1-ECFE-43C1-A31F-A377E43E8ACB}" srcOrd="0" destOrd="0" presId="urn:microsoft.com/office/officeart/2005/8/layout/hierarchy2"/>
    <dgm:cxn modelId="{D78982A5-A8A3-44A7-9D7B-0A564ACB5F81}" type="presParOf" srcId="{BCD2EDB1-ECFE-43C1-A31F-A377E43E8ACB}" destId="{83457F4D-BF8A-4D09-96E7-63118431B4C4}" srcOrd="0" destOrd="0" presId="urn:microsoft.com/office/officeart/2005/8/layout/hierarchy2"/>
    <dgm:cxn modelId="{2701FF7A-0018-43BF-99AD-6678AD4A9DAB}" type="presParOf" srcId="{025A466C-8435-44C4-96EB-49BB730E26E6}" destId="{07612225-8467-4028-8437-169EBF374599}" srcOrd="1" destOrd="0" presId="urn:microsoft.com/office/officeart/2005/8/layout/hierarchy2"/>
    <dgm:cxn modelId="{18792495-BC77-40CB-AA5C-5ED7FD94B40E}" type="presParOf" srcId="{07612225-8467-4028-8437-169EBF374599}" destId="{BE0BD161-9308-4CD6-8F3B-DFA2C9DA35EB}" srcOrd="0" destOrd="0" presId="urn:microsoft.com/office/officeart/2005/8/layout/hierarchy2"/>
    <dgm:cxn modelId="{C61C927C-AD97-42EE-BE9B-F9867F6A9F94}" type="presParOf" srcId="{07612225-8467-4028-8437-169EBF374599}" destId="{8EB9168E-9FF0-4F4F-B02B-5AAB9BB7382D}" srcOrd="1" destOrd="0" presId="urn:microsoft.com/office/officeart/2005/8/layout/hierarchy2"/>
    <dgm:cxn modelId="{5F4D6FCF-80BE-4B37-AABD-FDC8574E63C2}" type="presParOf" srcId="{025A466C-8435-44C4-96EB-49BB730E26E6}" destId="{3BAF90D6-7597-4B20-8DA9-A0CACA4648B5}" srcOrd="2" destOrd="0" presId="urn:microsoft.com/office/officeart/2005/8/layout/hierarchy2"/>
    <dgm:cxn modelId="{FE15D996-4D27-4AC3-A2D0-1EDB21764F65}" type="presParOf" srcId="{3BAF90D6-7597-4B20-8DA9-A0CACA4648B5}" destId="{BEF32CE2-A7F3-44AC-86D8-F3064181DE3B}" srcOrd="0" destOrd="0" presId="urn:microsoft.com/office/officeart/2005/8/layout/hierarchy2"/>
    <dgm:cxn modelId="{46BDE6C6-0058-49B6-B245-B2D395DC09A8}" type="presParOf" srcId="{025A466C-8435-44C4-96EB-49BB730E26E6}" destId="{85B4988F-8CAA-46B6-B750-E9AD71CD47E4}" srcOrd="3" destOrd="0" presId="urn:microsoft.com/office/officeart/2005/8/layout/hierarchy2"/>
    <dgm:cxn modelId="{B4F76CC6-7174-4190-9928-AD987A9215C6}" type="presParOf" srcId="{85B4988F-8CAA-46B6-B750-E9AD71CD47E4}" destId="{A1D3C7C3-4A61-4091-95B0-B9672AB8B32A}" srcOrd="0" destOrd="0" presId="urn:microsoft.com/office/officeart/2005/8/layout/hierarchy2"/>
    <dgm:cxn modelId="{854029E1-E03C-4813-9EC5-365884934195}" type="presParOf" srcId="{85B4988F-8CAA-46B6-B750-E9AD71CD47E4}" destId="{0C5F1BFB-BF95-4CA4-815C-B5FC88CB78E7}" srcOrd="1" destOrd="0" presId="urn:microsoft.com/office/officeart/2005/8/layout/hierarchy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2C1DE96-5738-455C-8D72-FAF3F5ADF4B8}">
      <dsp:nvSpPr>
        <dsp:cNvPr id="0" name=""/>
        <dsp:cNvSpPr/>
      </dsp:nvSpPr>
      <dsp:spPr>
        <a:xfrm>
          <a:off x="911504" y="783725"/>
          <a:ext cx="2723015" cy="1361507"/>
        </a:xfrm>
        <a:prstGeom prst="roundRect">
          <a:avLst>
            <a:gd name="adj" fmla="val 10000"/>
          </a:avLst>
        </a:prstGeom>
        <a:gradFill rotWithShape="0">
          <a:gsLst>
            <a:gs pos="0">
              <a:schemeClr val="accent4">
                <a:hueOff val="0"/>
                <a:satOff val="0"/>
                <a:lumOff val="0"/>
                <a:alphaOff val="0"/>
                <a:shade val="51000"/>
                <a:satMod val="130000"/>
              </a:schemeClr>
            </a:gs>
            <a:gs pos="80000">
              <a:schemeClr val="accent4">
                <a:hueOff val="0"/>
                <a:satOff val="0"/>
                <a:lumOff val="0"/>
                <a:alphaOff val="0"/>
                <a:shade val="93000"/>
                <a:satMod val="130000"/>
              </a:schemeClr>
            </a:gs>
            <a:gs pos="100000">
              <a:schemeClr val="accent4">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2">
          <a:scrgbClr r="0" g="0" b="0"/>
        </a:effectRef>
        <a:fontRef idx="minor">
          <a:schemeClr val="lt1"/>
        </a:fontRef>
      </dsp:style>
      <dsp:txBody>
        <a:bodyPr spcFirstLastPara="0" vert="horz" wrap="square" lIns="22225" tIns="22225" rIns="22225" bIns="22225" numCol="1" spcCol="1270" anchor="ctr" anchorCtr="0">
          <a:noAutofit/>
        </a:bodyPr>
        <a:lstStyle/>
        <a:p>
          <a:pPr marL="0" lvl="0" indent="0" algn="ctr" defTabSz="1555750">
            <a:lnSpc>
              <a:spcPct val="90000"/>
            </a:lnSpc>
            <a:spcBef>
              <a:spcPct val="0"/>
            </a:spcBef>
            <a:spcAft>
              <a:spcPct val="35000"/>
            </a:spcAft>
            <a:buNone/>
          </a:pPr>
          <a:r>
            <a:rPr lang="en-US" sz="3500" kern="1200" dirty="0"/>
            <a:t>Ministry of S/W</a:t>
          </a:r>
        </a:p>
      </dsp:txBody>
      <dsp:txXfrm>
        <a:off x="951381" y="823602"/>
        <a:ext cx="2643261" cy="1281753"/>
      </dsp:txXfrm>
    </dsp:sp>
    <dsp:sp modelId="{BCD2EDB1-ECFE-43C1-A31F-A377E43E8ACB}">
      <dsp:nvSpPr>
        <dsp:cNvPr id="0" name=""/>
        <dsp:cNvSpPr/>
      </dsp:nvSpPr>
      <dsp:spPr>
        <a:xfrm rot="19457599">
          <a:off x="3508442" y="1031209"/>
          <a:ext cx="1341361" cy="83671"/>
        </a:xfrm>
        <a:custGeom>
          <a:avLst/>
          <a:gdLst/>
          <a:ahLst/>
          <a:cxnLst/>
          <a:rect l="0" t="0" r="0" b="0"/>
          <a:pathLst>
            <a:path>
              <a:moveTo>
                <a:pt x="0" y="41835"/>
              </a:moveTo>
              <a:lnTo>
                <a:pt x="1341361" y="41835"/>
              </a:lnTo>
            </a:path>
          </a:pathLst>
        </a:custGeom>
        <a:noFill/>
        <a:ln w="25400" cap="flat" cmpd="sng" algn="ctr">
          <a:solidFill>
            <a:schemeClr val="accent6">
              <a:hueOff val="0"/>
              <a:satOff val="0"/>
              <a:lumOff val="0"/>
              <a:alphaOff val="0"/>
            </a:schemeClr>
          </a:solidFill>
          <a:prstDash val="solid"/>
        </a:ln>
        <a:effectLst/>
        <a:scene3d>
          <a:camera prst="orthographicFront"/>
          <a:lightRig rig="flat" dir="t"/>
        </a:scene3d>
        <a:sp3d prstMaterial="matte"/>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marL="0" lvl="0" indent="0" algn="ctr" defTabSz="222250">
            <a:lnSpc>
              <a:spcPct val="90000"/>
            </a:lnSpc>
            <a:spcBef>
              <a:spcPct val="0"/>
            </a:spcBef>
            <a:spcAft>
              <a:spcPct val="35000"/>
            </a:spcAft>
            <a:buNone/>
          </a:pPr>
          <a:endParaRPr lang="en-US" sz="500" kern="1200"/>
        </a:p>
      </dsp:txBody>
      <dsp:txXfrm>
        <a:off x="4145588" y="1039511"/>
        <a:ext cx="67068" cy="67068"/>
      </dsp:txXfrm>
    </dsp:sp>
    <dsp:sp modelId="{BE0BD161-9308-4CD6-8F3B-DFA2C9DA35EB}">
      <dsp:nvSpPr>
        <dsp:cNvPr id="0" name=""/>
        <dsp:cNvSpPr/>
      </dsp:nvSpPr>
      <dsp:spPr>
        <a:xfrm>
          <a:off x="4723726" y="858"/>
          <a:ext cx="2723015" cy="1361507"/>
        </a:xfrm>
        <a:prstGeom prst="roundRect">
          <a:avLst>
            <a:gd name="adj" fmla="val 10000"/>
          </a:avLst>
        </a:prstGeom>
        <a:gradFill rotWithShape="0">
          <a:gsLst>
            <a:gs pos="0">
              <a:schemeClr val="accent6">
                <a:hueOff val="0"/>
                <a:satOff val="0"/>
                <a:lumOff val="0"/>
                <a:alphaOff val="0"/>
                <a:shade val="51000"/>
                <a:satMod val="130000"/>
              </a:schemeClr>
            </a:gs>
            <a:gs pos="80000">
              <a:schemeClr val="accent6">
                <a:hueOff val="0"/>
                <a:satOff val="0"/>
                <a:lumOff val="0"/>
                <a:alphaOff val="0"/>
                <a:shade val="93000"/>
                <a:satMod val="130000"/>
              </a:schemeClr>
            </a:gs>
            <a:gs pos="100000">
              <a:schemeClr val="accent6">
                <a:hueOff val="0"/>
                <a:satOff val="0"/>
                <a:lumOff val="0"/>
                <a:alphaOff val="0"/>
                <a:shade val="94000"/>
                <a:satMod val="135000"/>
              </a:schemeClr>
            </a:gs>
          </a:gsLst>
          <a:lin ang="16200000" scaled="0"/>
        </a:gradFill>
        <a:ln>
          <a:noFill/>
        </a:ln>
        <a:effectLst>
          <a:outerShdw blurRad="40000" dist="200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1">
          <a:scrgbClr r="0" g="0" b="0"/>
        </a:effectRef>
        <a:fontRef idx="minor">
          <a:schemeClr val="lt1"/>
        </a:fontRef>
      </dsp:style>
      <dsp:txBody>
        <a:bodyPr spcFirstLastPara="0" vert="horz" wrap="square" lIns="22225" tIns="22225" rIns="22225" bIns="22225" numCol="1" spcCol="1270" anchor="ctr" anchorCtr="0">
          <a:noAutofit/>
        </a:bodyPr>
        <a:lstStyle/>
        <a:p>
          <a:pPr marL="0" lvl="0" indent="0" algn="ctr" defTabSz="1555750">
            <a:lnSpc>
              <a:spcPct val="90000"/>
            </a:lnSpc>
            <a:spcBef>
              <a:spcPct val="0"/>
            </a:spcBef>
            <a:spcAft>
              <a:spcPct val="35000"/>
            </a:spcAft>
            <a:buNone/>
          </a:pPr>
          <a:r>
            <a:rPr lang="en-US" sz="3500" kern="1200" dirty="0"/>
            <a:t>Special Education</a:t>
          </a:r>
        </a:p>
      </dsp:txBody>
      <dsp:txXfrm>
        <a:off x="4763603" y="40735"/>
        <a:ext cx="2643261" cy="1281753"/>
      </dsp:txXfrm>
    </dsp:sp>
    <dsp:sp modelId="{3BAF90D6-7597-4B20-8DA9-A0CACA4648B5}">
      <dsp:nvSpPr>
        <dsp:cNvPr id="0" name=""/>
        <dsp:cNvSpPr/>
      </dsp:nvSpPr>
      <dsp:spPr>
        <a:xfrm rot="2142401">
          <a:off x="3508442" y="1814076"/>
          <a:ext cx="1341361" cy="83671"/>
        </a:xfrm>
        <a:custGeom>
          <a:avLst/>
          <a:gdLst/>
          <a:ahLst/>
          <a:cxnLst/>
          <a:rect l="0" t="0" r="0" b="0"/>
          <a:pathLst>
            <a:path>
              <a:moveTo>
                <a:pt x="0" y="41835"/>
              </a:moveTo>
              <a:lnTo>
                <a:pt x="1341361" y="41835"/>
              </a:lnTo>
            </a:path>
          </a:pathLst>
        </a:custGeom>
        <a:noFill/>
        <a:ln w="25400" cap="flat" cmpd="sng" algn="ctr">
          <a:solidFill>
            <a:schemeClr val="accent6">
              <a:hueOff val="0"/>
              <a:satOff val="0"/>
              <a:lumOff val="0"/>
              <a:alphaOff val="0"/>
            </a:schemeClr>
          </a:solidFill>
          <a:prstDash val="solid"/>
        </a:ln>
        <a:effectLst/>
        <a:scene3d>
          <a:camera prst="orthographicFront"/>
          <a:lightRig rig="flat" dir="t"/>
        </a:scene3d>
        <a:sp3d prstMaterial="matte"/>
      </dsp:spPr>
      <dsp:style>
        <a:lnRef idx="2">
          <a:scrgbClr r="0" g="0" b="0"/>
        </a:lnRef>
        <a:fillRef idx="0">
          <a:scrgbClr r="0" g="0" b="0"/>
        </a:fillRef>
        <a:effectRef idx="0">
          <a:scrgbClr r="0" g="0" b="0"/>
        </a:effectRef>
        <a:fontRef idx="minor"/>
      </dsp:style>
      <dsp:txBody>
        <a:bodyPr spcFirstLastPara="0" vert="horz" wrap="square" lIns="12700" tIns="0" rIns="12700" bIns="0" numCol="1" spcCol="1270" anchor="ctr" anchorCtr="0">
          <a:noAutofit/>
        </a:bodyPr>
        <a:lstStyle/>
        <a:p>
          <a:pPr marL="0" lvl="0" indent="0" algn="ctr" defTabSz="222250">
            <a:lnSpc>
              <a:spcPct val="90000"/>
            </a:lnSpc>
            <a:spcBef>
              <a:spcPct val="0"/>
            </a:spcBef>
            <a:spcAft>
              <a:spcPct val="35000"/>
            </a:spcAft>
            <a:buNone/>
          </a:pPr>
          <a:endParaRPr lang="en-US" sz="500" kern="1200"/>
        </a:p>
      </dsp:txBody>
      <dsp:txXfrm>
        <a:off x="4145588" y="1822378"/>
        <a:ext cx="67068" cy="67068"/>
      </dsp:txXfrm>
    </dsp:sp>
    <dsp:sp modelId="{A1D3C7C3-4A61-4091-95B0-B9672AB8B32A}">
      <dsp:nvSpPr>
        <dsp:cNvPr id="0" name=""/>
        <dsp:cNvSpPr/>
      </dsp:nvSpPr>
      <dsp:spPr>
        <a:xfrm>
          <a:off x="4723726" y="1566592"/>
          <a:ext cx="2723015" cy="1361507"/>
        </a:xfrm>
        <a:prstGeom prst="roundRect">
          <a:avLst>
            <a:gd name="adj" fmla="val 10000"/>
          </a:avLst>
        </a:prstGeom>
        <a:gradFill rotWithShape="0">
          <a:gsLst>
            <a:gs pos="0">
              <a:schemeClr val="accent6">
                <a:hueOff val="0"/>
                <a:satOff val="0"/>
                <a:lumOff val="0"/>
                <a:alphaOff val="0"/>
                <a:shade val="51000"/>
                <a:satMod val="130000"/>
              </a:schemeClr>
            </a:gs>
            <a:gs pos="80000">
              <a:schemeClr val="accent6">
                <a:hueOff val="0"/>
                <a:satOff val="0"/>
                <a:lumOff val="0"/>
                <a:alphaOff val="0"/>
                <a:shade val="93000"/>
                <a:satMod val="130000"/>
              </a:schemeClr>
            </a:gs>
            <a:gs pos="100000">
              <a:schemeClr val="accent6">
                <a:hueOff val="0"/>
                <a:satOff val="0"/>
                <a:lumOff val="0"/>
                <a:alphaOff val="0"/>
                <a:shade val="94000"/>
                <a:satMod val="135000"/>
              </a:schemeClr>
            </a:gs>
          </a:gsLst>
          <a:lin ang="16200000" scaled="0"/>
        </a:gradFill>
        <a:ln>
          <a:noFill/>
        </a:ln>
        <a:effectLst>
          <a:outerShdw blurRad="40000" dist="20000" dir="5400000" rotWithShape="0">
            <a:srgbClr val="000000">
              <a:alpha val="38000"/>
            </a:srgbClr>
          </a:outerShdw>
        </a:effectLst>
        <a:scene3d>
          <a:camera prst="orthographicFront"/>
          <a:lightRig rig="flat" dir="t"/>
        </a:scene3d>
        <a:sp3d prstMaterial="plastic">
          <a:bevelT w="120900" h="88900"/>
          <a:bevelB w="88900" h="31750" prst="angle"/>
        </a:sp3d>
      </dsp:spPr>
      <dsp:style>
        <a:lnRef idx="0">
          <a:scrgbClr r="0" g="0" b="0"/>
        </a:lnRef>
        <a:fillRef idx="3">
          <a:scrgbClr r="0" g="0" b="0"/>
        </a:fillRef>
        <a:effectRef idx="1">
          <a:scrgbClr r="0" g="0" b="0"/>
        </a:effectRef>
        <a:fontRef idx="minor">
          <a:schemeClr val="lt1"/>
        </a:fontRef>
      </dsp:style>
      <dsp:txBody>
        <a:bodyPr spcFirstLastPara="0" vert="horz" wrap="square" lIns="22225" tIns="22225" rIns="22225" bIns="22225" numCol="1" spcCol="1270" anchor="ctr" anchorCtr="0">
          <a:noAutofit/>
        </a:bodyPr>
        <a:lstStyle/>
        <a:p>
          <a:pPr marL="0" lvl="0" indent="0" algn="ctr" defTabSz="1555750">
            <a:lnSpc>
              <a:spcPct val="90000"/>
            </a:lnSpc>
            <a:spcBef>
              <a:spcPct val="0"/>
            </a:spcBef>
            <a:spcAft>
              <a:spcPct val="35000"/>
            </a:spcAft>
            <a:buNone/>
          </a:pPr>
          <a:r>
            <a:rPr lang="en-US" sz="3500" kern="1200" dirty="0"/>
            <a:t>Social Welfare and </a:t>
          </a:r>
          <a:r>
            <a:rPr lang="en-US" sz="3500" kern="1200" dirty="0" err="1"/>
            <a:t>Zakat</a:t>
          </a:r>
          <a:endParaRPr lang="en-US" sz="3500" kern="1200" dirty="0"/>
        </a:p>
      </dsp:txBody>
      <dsp:txXfrm>
        <a:off x="4763603" y="1606469"/>
        <a:ext cx="2643261" cy="1281753"/>
      </dsp:txXfrm>
    </dsp:sp>
  </dsp:spTree>
</dsp:drawing>
</file>

<file path=ppt/diagrams/layout1.xml><?xml version="1.0" encoding="utf-8"?>
<dgm:layoutDef xmlns:dgm="http://schemas.openxmlformats.org/drawingml/2006/diagram" xmlns:a="http://schemas.openxmlformats.org/drawingml/2006/main" uniqueId="urn:microsoft.com/office/officeart/2005/8/layout/hierarchy2">
  <dgm:title val=""/>
  <dgm:desc val=""/>
  <dgm:catLst>
    <dgm:cat type="hierarchy" pri="5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diagram">
    <dgm:varLst>
      <dgm:chPref val="1"/>
      <dgm:dir/>
      <dgm:animOne val="branch"/>
      <dgm:animLvl val="lvl"/>
      <dgm:resizeHandles val="exact"/>
    </dgm:varLst>
    <dgm:choose name="Name0">
      <dgm:if name="Name1" func="var" arg="dir" op="equ" val="norm">
        <dgm:alg type="hierChild">
          <dgm:param type="linDir" val="fromT"/>
          <dgm:param type="chAlign" val="l"/>
        </dgm:alg>
      </dgm:if>
      <dgm:else name="Name2">
        <dgm:alg type="hierChild">
          <dgm:param type="linDir" val="fromT"/>
          <dgm:param type="chAlign" val="r"/>
        </dgm:alg>
      </dgm:else>
    </dgm:choose>
    <dgm:shape xmlns:r="http://schemas.openxmlformats.org/officeDocument/2006/relationships" r:blip="">
      <dgm:adjLst/>
    </dgm:shape>
    <dgm:presOf/>
    <dgm:constrLst>
      <dgm:constr type="h" for="des" ptType="node" refType="h"/>
      <dgm:constr type="w" for="des" ptType="node" refType="h" refFor="des" refPtType="node" fact="2"/>
      <dgm:constr type="sibSp" refType="h" refFor="des" refPtType="node" op="equ" fact="0.15"/>
      <dgm:constr type="sibSp" for="des" forName="level2hierChild" refType="h" refFor="des" refPtType="node" op="equ" fact="0.15"/>
      <dgm:constr type="sibSp" for="des" forName="level3hierChild" refType="h" refFor="des" refPtType="node" op="equ" fact="0.15"/>
      <dgm:constr type="sp" for="des" forName="root1" refType="w" refFor="des" refPtType="node" fact="0.4"/>
      <dgm:constr type="sp" for="des" forName="root2" refType="sp" refFor="des" refForName="root1" op="equ"/>
      <dgm:constr type="primFontSz" for="des" ptType="node" op="equ" val="65"/>
      <dgm:constr type="primFontSz" for="des" forName="connTx" op="equ" val="55"/>
      <dgm:constr type="primFontSz" for="des" forName="connTx" refType="primFontSz" refFor="des" refPtType="node" op="lte" fact="0.8"/>
    </dgm:constrLst>
    <dgm:ruleLst/>
    <dgm:forEach name="Name3" axis="ch">
      <dgm:forEach name="Name4" axis="self" ptType="node">
        <dgm:layoutNode name="root1">
          <dgm:choose name="Name5">
            <dgm:if name="Name6" func="var" arg="dir" op="equ" val="norm">
              <dgm:alg type="hierRoot">
                <dgm:param type="hierAlign" val="lCtrCh"/>
              </dgm:alg>
            </dgm:if>
            <dgm:else name="Name7">
              <dgm:alg type="hierRoot">
                <dgm:param type="hierAlign" val="rCtrCh"/>
              </dgm:alg>
            </dgm:else>
          </dgm:choose>
          <dgm:shape xmlns:r="http://schemas.openxmlformats.org/officeDocument/2006/relationships" r:blip="">
            <dgm:adjLst/>
          </dgm:shape>
          <dgm:presOf/>
          <dgm:constrLst/>
          <dgm:ruleLst/>
          <dgm:layoutNode name="LevelOneTextNode" styleLbl="node0">
            <dgm:varLst>
              <dgm:chPref val="3"/>
            </dgm:varLst>
            <dgm:alg type="tx"/>
            <dgm:shape xmlns:r="http://schemas.openxmlformats.org/officeDocument/2006/relationships" type="roundRect" r:blip="">
              <dgm:adjLst>
                <dgm:adj idx="1" val="0.1"/>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name="level2hierChild">
            <dgm:choose name="Name8">
              <dgm:if name="Name9" func="var" arg="dir" op="equ" val="norm">
                <dgm:alg type="hierChild">
                  <dgm:param type="linDir" val="fromT"/>
                  <dgm:param type="chAlign" val="l"/>
                </dgm:alg>
              </dgm:if>
              <dgm:else name="Name10">
                <dgm:alg type="hierChild">
                  <dgm:param type="linDir" val="fromT"/>
                  <dgm:param type="chAlign" val="r"/>
                </dgm:alg>
              </dgm:else>
            </dgm:choose>
            <dgm:shape xmlns:r="http://schemas.openxmlformats.org/officeDocument/2006/relationships" r:blip="">
              <dgm:adjLst/>
            </dgm:shape>
            <dgm:presOf/>
            <dgm:constrLst/>
            <dgm:ruleLst/>
            <dgm:forEach name="repeat" axis="ch">
              <dgm:forEach name="Name11" axis="self" ptType="parTrans" cnt="1">
                <dgm:layoutNode name="conn2-1">
                  <dgm:choose name="Name12">
                    <dgm:if name="Name13" func="var" arg="dir" op="equ" val="norm">
                      <dgm:alg type="conn">
                        <dgm:param type="dim" val="1D"/>
                        <dgm:param type="begPts" val="midR"/>
                        <dgm:param type="endPts" val="midL"/>
                        <dgm:param type="endSty" val="noArr"/>
                      </dgm:alg>
                    </dgm:if>
                    <dgm:else name="Name14">
                      <dgm:alg type="conn">
                        <dgm:param type="dim" val="1D"/>
                        <dgm:param type="begPts" val="midL"/>
                        <dgm:param type="endPts" val="midR"/>
                        <dgm:param type="endSty" val="noArr"/>
                      </dgm:alg>
                    </dgm:else>
                  </dgm:choose>
                  <dgm:shape xmlns:r="http://schemas.openxmlformats.org/officeDocument/2006/relationships" type="conn" r:blip="">
                    <dgm:adjLst/>
                  </dgm:shape>
                  <dgm:presOf axis="self"/>
                  <dgm:constrLst>
                    <dgm:constr type="w" val="1"/>
                    <dgm:constr type="h" val="5"/>
                    <dgm:constr type="connDist"/>
                    <dgm:constr type="begPad"/>
                    <dgm:constr type="endPad"/>
                    <dgm:constr type="userA" for="ch" refType="connDist"/>
                  </dgm:constrLst>
                  <dgm:rule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h" val="NaN" fact="0.25" max="NaN"/>
                      <dgm:rule type="w" val="NaN" fact="0.8" max="NaN"/>
                      <dgm:rule type="primFontSz" val="5" fact="NaN" max="NaN"/>
                    </dgm:ruleLst>
                  </dgm:layoutNode>
                </dgm:layoutNode>
              </dgm:forEach>
              <dgm:forEach name="Name15" axis="self" ptType="node">
                <dgm:layoutNode name="root2">
                  <dgm:choose name="Name16">
                    <dgm:if name="Name17" func="var" arg="dir" op="equ" val="norm">
                      <dgm:alg type="hierRoot">
                        <dgm:param type="hierAlign" val="lCtrCh"/>
                      </dgm:alg>
                    </dgm:if>
                    <dgm:else name="Name18">
                      <dgm:alg type="hierRoot">
                        <dgm:param type="hierAlign" val="rCtrCh"/>
                      </dgm:alg>
                    </dgm:else>
                  </dgm:choose>
                  <dgm:shape xmlns:r="http://schemas.openxmlformats.org/officeDocument/2006/relationships" r:blip="">
                    <dgm:adjLst/>
                  </dgm:shape>
                  <dgm:presOf/>
                  <dgm:constrLst/>
                  <dgm:ruleLst/>
                  <dgm:layoutNode name="LevelTwoTextNode">
                    <dgm:varLst>
                      <dgm:chPref val="3"/>
                    </dgm:varLst>
                    <dgm:alg type="tx"/>
                    <dgm:shape xmlns:r="http://schemas.openxmlformats.org/officeDocument/2006/relationships" type="roundRect" r:blip="">
                      <dgm:adjLst>
                        <dgm:adj idx="1" val="0.1"/>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5" fact="NaN" max="NaN"/>
                    </dgm:ruleLst>
                  </dgm:layoutNode>
                  <dgm:layoutNode name="level3hierChild">
                    <dgm:choose name="Name19">
                      <dgm:if name="Name20" func="var" arg="dir" op="equ" val="norm">
                        <dgm:alg type="hierChild">
                          <dgm:param type="linDir" val="fromT"/>
                          <dgm:param type="chAlign" val="l"/>
                        </dgm:alg>
                      </dgm:if>
                      <dgm:else name="Name21">
                        <dgm:alg type="hierChild">
                          <dgm:param type="linDir" val="fromT"/>
                          <dgm:param type="chAlign" val="r"/>
                        </dgm:alg>
                      </dgm:else>
                    </dgm:choose>
                    <dgm:shape xmlns:r="http://schemas.openxmlformats.org/officeDocument/2006/relationships" r:blip="">
                      <dgm:adjLst/>
                    </dgm:shape>
                    <dgm:presOf/>
                    <dgm:constrLst/>
                    <dgm:ruleLst/>
                    <dgm:forEach name="Name22" ref="repeat"/>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1">
  <dgm:title val=""/>
  <dgm:desc val=""/>
  <dgm:catLst>
    <dgm:cat type="3D" pri="11100"/>
  </dgm:catLst>
  <dgm:scene3d>
    <a:camera prst="orthographicFront"/>
    <a:lightRig rig="threePt" dir="t"/>
  </dgm:scene3d>
  <dgm:styleLbl name="node0">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vennNode1">
    <dgm:scene3d>
      <a:camera prst="orthographicFront"/>
      <a:lightRig rig="flat" dir="t"/>
    </dgm:scene3d>
    <dgm:sp3d prstMaterial="plastic">
      <a:bevelT w="120900" h="88900"/>
      <a:bevelB w="88900" h="31750" prst="angle"/>
    </dgm:sp3d>
    <dgm:txPr/>
    <dgm:style>
      <a:lnRef idx="0">
        <a:scrgbClr r="0" g="0" b="0"/>
      </a:lnRef>
      <a:fillRef idx="1">
        <a:scrgbClr r="0" g="0" b="0"/>
      </a:fillRef>
      <a:effectRef idx="1">
        <a:scrgbClr r="0" g="0" b="0"/>
      </a:effectRef>
      <a:fontRef idx="minor">
        <a:schemeClr val="tx1"/>
      </a:fontRef>
    </dgm:style>
  </dgm:styleLbl>
  <dgm:styleLbl name="alignNode1">
    <dgm:scene3d>
      <a:camera prst="orthographicFront"/>
      <a:lightRig rig="flat" dir="t"/>
    </dgm:scene3d>
    <dgm:sp3d prstMaterial="plastic">
      <a:bevelT w="120900" h="88900"/>
      <a:bevelB w="88900" h="31750" prst="angle"/>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flat" dir="t"/>
    </dgm:scene3d>
    <dgm:sp3d prstMaterial="plastic">
      <a:bevelT w="120900" h="88900"/>
      <a:bevelB w="88900" h="31750" prst="angle"/>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node4">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fgImgPlace1">
    <dgm:scene3d>
      <a:camera prst="orthographicFront"/>
      <a:lightRig rig="flat" dir="t"/>
    </dgm:scene3d>
    <dgm:sp3d z="1270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alignImgPlace1">
    <dgm:scene3d>
      <a:camera prst="orthographicFront"/>
      <a:lightRig rig="flat" dir="t"/>
    </dgm:scene3d>
    <dgm:sp3d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bgImgPlace1">
    <dgm:scene3d>
      <a:camera prst="orthographicFront"/>
      <a:lightRig rig="flat" dir="t"/>
    </dgm:scene3d>
    <dgm:sp3d z="-190500" prstMaterial="plastic">
      <a:bevelT w="88900" h="88900"/>
      <a:bevelB w="88900" h="31750" prst="angle"/>
    </dgm:sp3d>
    <dgm:txPr/>
    <dgm:style>
      <a:lnRef idx="0">
        <a:scrgbClr r="0" g="0" b="0"/>
      </a:lnRef>
      <a:fillRef idx="3">
        <a:scrgbClr r="0" g="0" b="0"/>
      </a:fillRef>
      <a:effectRef idx="2">
        <a:scrgbClr r="0" g="0" b="0"/>
      </a:effectRef>
      <a:fontRef idx="minor"/>
    </dgm:style>
  </dgm:styleLbl>
  <dgm:styleLbl name="sibTrans2D1">
    <dgm:scene3d>
      <a:camera prst="orthographicFront"/>
      <a:lightRig rig="flat" dir="t"/>
    </dgm:scene3d>
    <dgm:sp3d z="-80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flat" dir="t"/>
    </dgm:scene3d>
    <dgm:sp3d z="1270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flat" dir="t"/>
    </dgm:scene3d>
    <dgm:sp3d z="-190500" prstMaterial="plastic">
      <a:bevelT w="50800" h="50800"/>
      <a:bevelB w="25400" h="25400" prst="angle"/>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flat" dir="t"/>
    </dgm:scene3d>
    <dgm:sp3d z="-40000" prstMaterial="matte"/>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z="127000" prstMaterial="matte"/>
    <dgm:txPr/>
    <dgm:style>
      <a:lnRef idx="2">
        <a:scrgbClr r="0" g="0" b="0"/>
      </a:lnRef>
      <a:fillRef idx="1">
        <a:scrgbClr r="0" g="0" b="0"/>
      </a:fillRef>
      <a:effectRef idx="0">
        <a:scrgbClr r="0" g="0" b="0"/>
      </a:effectRef>
      <a:fontRef idx="minor"/>
    </dgm:style>
  </dgm:styleLbl>
  <dgm:styleLbl name="asst0">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1">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2">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asst3">
    <dgm:scene3d>
      <a:camera prst="orthographicFront"/>
      <a:lightRig rig="flat" dir="t"/>
    </dgm:scene3d>
    <dgm:sp3d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1">
    <dgm:scene3d>
      <a:camera prst="orthographicFront"/>
      <a:lightRig rig="flat" dir="t"/>
    </dgm:scene3d>
    <dgm:sp3d z="-10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2">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3">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2D4">
    <dgm:scene3d>
      <a:camera prst="orthographicFront"/>
      <a:lightRig rig="flat" dir="t"/>
    </dgm:scene3d>
    <dgm:sp3d z="-60000" prstMaterial="plastic">
      <a:bevelT w="120900" h="88900"/>
      <a:bevelB w="88900" h="31750" prst="angle"/>
    </dgm:sp3d>
    <dgm:txPr/>
    <dgm:style>
      <a:lnRef idx="0">
        <a:scrgbClr r="0" g="0" b="0"/>
      </a:lnRef>
      <a:fillRef idx="3">
        <a:scrgbClr r="0" g="0" b="0"/>
      </a:fillRef>
      <a:effectRef idx="1">
        <a:scrgbClr r="0" g="0" b="0"/>
      </a:effectRef>
      <a:fontRef idx="minor">
        <a:schemeClr val="lt1"/>
      </a:fontRef>
    </dgm:style>
  </dgm:styleLbl>
  <dgm:styleLbl name="parChTrans1D1">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2">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3">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parChTrans1D4">
    <dgm:scene3d>
      <a:camera prst="orthographicFront"/>
      <a:lightRig rig="flat" dir="t"/>
    </dgm:scene3d>
    <dgm:sp3d prstMaterial="matte"/>
    <dgm:txPr/>
    <dgm:style>
      <a:lnRef idx="2">
        <a:scrgbClr r="0" g="0" b="0"/>
      </a:lnRef>
      <a:fillRef idx="0">
        <a:scrgbClr r="0" g="0" b="0"/>
      </a:fillRef>
      <a:effectRef idx="0">
        <a:scrgbClr r="0" g="0" b="0"/>
      </a:effectRef>
      <a:fontRef idx="minor"/>
    </dgm:style>
  </dgm:styleLbl>
  <dgm:styleLbl name="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con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tr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F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solidAlignAcc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solidBgAcc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flat" dir="t"/>
    </dgm:scene3d>
    <dgm:sp3d extrusionH="12700" prstMaterial="plastic">
      <a:bevelT w="50800" h="50800"/>
    </dgm:sp3d>
    <dgm:txPr/>
    <dgm:style>
      <a:lnRef idx="1">
        <a:scrgbClr r="0" g="0" b="0"/>
      </a:lnRef>
      <a:fillRef idx="1">
        <a:scrgbClr r="0" g="0" b="0"/>
      </a:fillRef>
      <a:effectRef idx="2">
        <a:scrgbClr r="0" g="0" b="0"/>
      </a:effectRef>
      <a:fontRef idx="minor"/>
    </dgm:style>
  </dgm:styleLbl>
  <dgm:styleLbl name="bgAccFollowNode1">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0">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2">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3">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fgAcc4">
    <dgm:scene3d>
      <a:camera prst="orthographicFront"/>
      <a:lightRig rig="flat" dir="t"/>
    </dgm:scene3d>
    <dgm:sp3d z="190500" extrusionH="12700" prstMaterial="plastic">
      <a:bevelT w="50800" h="50800"/>
    </dgm:sp3d>
    <dgm:txPr/>
    <dgm:style>
      <a:lnRef idx="1">
        <a:scrgbClr r="0" g="0" b="0"/>
      </a:lnRef>
      <a:fillRef idx="1">
        <a:scrgbClr r="0" g="0" b="0"/>
      </a:fillRef>
      <a:effectRef idx="2">
        <a:scrgbClr r="0" g="0" b="0"/>
      </a:effectRef>
      <a:fontRef idx="minor"/>
    </dgm:style>
  </dgm:styleLbl>
  <dgm:styleLbl name="bgShp">
    <dgm:scene3d>
      <a:camera prst="orthographicFront"/>
      <a:lightRig rig="flat" dir="t"/>
    </dgm:scene3d>
    <dgm:sp3d z="-190500" extrusionH="12700" prstMaterial="plastic">
      <a:bevelT w="50800" h="50800"/>
    </dgm:sp3d>
    <dgm:txPr/>
    <dgm:style>
      <a:lnRef idx="0">
        <a:scrgbClr r="0" g="0" b="0"/>
      </a:lnRef>
      <a:fillRef idx="3">
        <a:scrgbClr r="0" g="0" b="0"/>
      </a:fillRef>
      <a:effectRef idx="0">
        <a:scrgbClr r="0" g="0" b="0"/>
      </a:effectRef>
      <a:fontRef idx="minor"/>
    </dgm:style>
  </dgm:styleLbl>
  <dgm:styleLbl name="dkBgShp">
    <dgm:scene3d>
      <a:camera prst="orthographicFront"/>
      <a:lightRig rig="flat" dir="t"/>
    </dgm:scene3d>
    <dgm:sp3d z="-190500" extrusionH="12700" prstMaterial="plastic">
      <a:bevelT w="50800" h="50800"/>
    </dgm:sp3d>
    <dgm:txPr/>
    <dgm:style>
      <a:lnRef idx="0">
        <a:scrgbClr r="0" g="0" b="0"/>
      </a:lnRef>
      <a:fillRef idx="2">
        <a:scrgbClr r="0" g="0" b="0"/>
      </a:fillRef>
      <a:effectRef idx="0">
        <a:scrgbClr r="0" g="0" b="0"/>
      </a:effectRef>
      <a:fontRef idx="minor"/>
    </dgm:style>
  </dgm:styleLbl>
  <dgm:styleLbl name="trBgShp">
    <dgm:scene3d>
      <a:camera prst="orthographicFront"/>
      <a:lightRig rig="flat" dir="t"/>
    </dgm:scene3d>
    <dgm:sp3d z="-190500" extrusionH="12700" prstMaterial="matte"/>
    <dgm:txPr/>
    <dgm:style>
      <a:lnRef idx="0">
        <a:scrgbClr r="0" g="0" b="0"/>
      </a:lnRef>
      <a:fillRef idx="1">
        <a:scrgbClr r="0" g="0" b="0"/>
      </a:fillRef>
      <a:effectRef idx="0">
        <a:scrgbClr r="0" g="0" b="0"/>
      </a:effectRef>
      <a:fontRef idx="minor"/>
    </dgm:style>
  </dgm:styleLbl>
  <dgm:styleLbl name="fgShp">
    <dgm:scene3d>
      <a:camera prst="orthographicFront"/>
      <a:lightRig rig="flat" dir="t"/>
    </dgm:scene3d>
    <dgm:sp3d z="190500" prstMaterial="plastic">
      <a:bevelT w="120900" h="88900"/>
      <a:bevelB w="88900" h="31750" prst="angle"/>
    </dgm:sp3d>
    <dgm:txPr/>
    <dgm:style>
      <a:lnRef idx="0">
        <a:scrgbClr r="0" g="0" b="0"/>
      </a:lnRef>
      <a:fillRef idx="1">
        <a:scrgbClr r="0" g="0" b="0"/>
      </a:fillRef>
      <a:effectRef idx="3">
        <a:scrgbClr r="0" g="0" b="0"/>
      </a:effectRef>
      <a:fontRef idx="minor">
        <a:schemeClr val="lt1"/>
      </a:fontRef>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B659844-690B-4035-980C-6AAA2337BFEA}" type="datetimeFigureOut">
              <a:rPr lang="en-US" smtClean="0"/>
              <a:t>12/20/2018</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F59296E0-E78D-44C2-B16A-77BAE840E894}" type="slidenum">
              <a:rPr lang="en-US" smtClean="0"/>
              <a:t>‹#›</a:t>
            </a:fld>
            <a:endParaRPr lang="en-US"/>
          </a:p>
        </p:txBody>
      </p:sp>
    </p:spTree>
    <p:extLst>
      <p:ext uri="{BB962C8B-B14F-4D97-AF65-F5344CB8AC3E}">
        <p14:creationId xmlns:p14="http://schemas.microsoft.com/office/powerpoint/2010/main" val="118649124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a:t>Before 1992, there was no PBM. There was only National </a:t>
            </a:r>
            <a:r>
              <a:rPr lang="en-US" dirty="0" err="1"/>
              <a:t>Zakat</a:t>
            </a:r>
            <a:r>
              <a:rPr lang="en-US" dirty="0"/>
              <a:t> Foundation</a:t>
            </a:r>
          </a:p>
        </p:txBody>
      </p:sp>
      <p:sp>
        <p:nvSpPr>
          <p:cNvPr id="4" name="Slide Number Placeholder 3"/>
          <p:cNvSpPr>
            <a:spLocks noGrp="1"/>
          </p:cNvSpPr>
          <p:nvPr>
            <p:ph type="sldNum" sz="quarter" idx="10"/>
          </p:nvPr>
        </p:nvSpPr>
        <p:spPr/>
        <p:txBody>
          <a:bodyPr/>
          <a:lstStyle/>
          <a:p>
            <a:fld id="{6242CE8E-47A3-49EA-9B4D-C4311E34D585}" type="slidenum">
              <a:rPr lang="en-US" smtClean="0"/>
              <a:pPr/>
              <a:t>31</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a:t>( </a:t>
            </a:r>
            <a:r>
              <a:rPr lang="en-US" sz="1200" dirty="0"/>
              <a:t>literally means a belief that people can achieve happiness and fulfillment without the need for religion</a:t>
            </a:r>
            <a:r>
              <a:rPr lang="en-US" dirty="0"/>
              <a:t>)</a:t>
            </a:r>
          </a:p>
        </p:txBody>
      </p:sp>
      <p:sp>
        <p:nvSpPr>
          <p:cNvPr id="4" name="Slide Number Placeholder 3"/>
          <p:cNvSpPr>
            <a:spLocks noGrp="1"/>
          </p:cNvSpPr>
          <p:nvPr>
            <p:ph type="sldNum" sz="quarter" idx="10"/>
          </p:nvPr>
        </p:nvSpPr>
        <p:spPr/>
        <p:txBody>
          <a:bodyPr/>
          <a:lstStyle/>
          <a:p>
            <a:fld id="{1AB2A0A5-DC8A-4492-BB67-C8B853B68862}" type="slidenum">
              <a:rPr lang="en-US" smtClean="0"/>
              <a:pPr/>
              <a:t>37</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3AE08B5D-7DE3-4555-88AF-17FB7BEA3CC0}" type="datetimeFigureOut">
              <a:rPr lang="en-US" smtClean="0"/>
              <a:t>12/20/2018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3AE08B5D-7DE3-4555-88AF-17FB7BEA3CC0}" type="datetimeFigureOut">
              <a:rPr lang="en-US" smtClean="0"/>
              <a:t>12/20/2018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3AE08B5D-7DE3-4555-88AF-17FB7BEA3CC0}" type="datetimeFigureOut">
              <a:rPr lang="en-US" smtClean="0"/>
              <a:t>12/20/2018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3AE08B5D-7DE3-4555-88AF-17FB7BEA3CC0}" type="datetimeFigureOut">
              <a:rPr lang="en-US" smtClean="0"/>
              <a:t>12/20/2018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AE08B5D-7DE3-4555-88AF-17FB7BEA3CC0}" type="datetimeFigureOut">
              <a:rPr lang="en-US" smtClean="0"/>
              <a:t>12/20/2018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3AE08B5D-7DE3-4555-88AF-17FB7BEA3CC0}" type="datetimeFigureOut">
              <a:rPr lang="en-US" smtClean="0"/>
              <a:t>12/20/2018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3AE08B5D-7DE3-4555-88AF-17FB7BEA3CC0}" type="datetimeFigureOut">
              <a:rPr lang="en-US" smtClean="0"/>
              <a:t>12/20/2018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3AE08B5D-7DE3-4555-88AF-17FB7BEA3CC0}" type="datetimeFigureOut">
              <a:rPr lang="en-US" smtClean="0"/>
              <a:t>12/20/2018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AE08B5D-7DE3-4555-88AF-17FB7BEA3CC0}" type="datetimeFigureOut">
              <a:rPr lang="en-US" smtClean="0"/>
              <a:t>12/20/2018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3AE08B5D-7DE3-4555-88AF-17FB7BEA3CC0}" type="datetimeFigureOut">
              <a:rPr lang="en-US" smtClean="0"/>
              <a:t>12/20/2018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3AE08B5D-7DE3-4555-88AF-17FB7BEA3CC0}" type="datetimeFigureOut">
              <a:rPr lang="en-US" smtClean="0"/>
              <a:t>12/20/2018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19E3FD4-FB79-4797-8DDA-F7DC7B23FA27}"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AE08B5D-7DE3-4555-88AF-17FB7BEA3CC0}" type="datetimeFigureOut">
              <a:rPr lang="en-US" smtClean="0"/>
              <a:t>12/20/2018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19E3FD4-FB79-4797-8DDA-F7DC7B23FA27}"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latin typeface="Algerian" pitchFamily="82" charset="0"/>
              </a:rPr>
              <a:t>1</a:t>
            </a:r>
            <a:r>
              <a:rPr lang="en-US" baseline="30000" dirty="0">
                <a:latin typeface="Algerian" pitchFamily="82" charset="0"/>
              </a:rPr>
              <a:t>st</a:t>
            </a:r>
            <a:r>
              <a:rPr lang="en-US" dirty="0">
                <a:latin typeface="Algerian" pitchFamily="82" charset="0"/>
              </a:rPr>
              <a:t> Social Welfare Policy in Pakistan 1955</a:t>
            </a:r>
          </a:p>
        </p:txBody>
      </p:sp>
      <p:sp>
        <p:nvSpPr>
          <p:cNvPr id="3" name="Subtitle 2"/>
          <p:cNvSpPr>
            <a:spLocks noGrp="1"/>
          </p:cNvSpPr>
          <p:nvPr>
            <p:ph type="subTitle" idx="1"/>
          </p:nvPr>
        </p:nvSpPr>
        <p:spPr/>
        <p:txBody>
          <a:bodyPr/>
          <a:lstStyle/>
          <a:p>
            <a:endParaRPr lang="en-US"/>
          </a:p>
        </p:txBody>
      </p:sp>
      <p:sp>
        <p:nvSpPr>
          <p:cNvPr id="4" name="TextBox 3"/>
          <p:cNvSpPr txBox="1"/>
          <p:nvPr/>
        </p:nvSpPr>
        <p:spPr>
          <a:xfrm>
            <a:off x="6915" y="6357958"/>
            <a:ext cx="8406853" cy="338554"/>
          </a:xfrm>
          <a:prstGeom prst="rect">
            <a:avLst/>
          </a:prstGeom>
          <a:noFill/>
        </p:spPr>
        <p:txBody>
          <a:bodyPr wrap="none" rtlCol="0">
            <a:spAutoFit/>
          </a:bodyPr>
          <a:lstStyle/>
          <a:p>
            <a:r>
              <a:rPr lang="en-US" sz="1600" b="1" i="1" dirty="0"/>
              <a:t>Source: </a:t>
            </a:r>
            <a:r>
              <a:rPr lang="en-US" sz="1600" b="1" i="1" dirty="0" err="1"/>
              <a:t>Shireen</a:t>
            </a:r>
            <a:r>
              <a:rPr lang="en-US" sz="1600" b="1" i="1" dirty="0"/>
              <a:t> </a:t>
            </a:r>
            <a:r>
              <a:rPr lang="en-US" sz="1600" b="1" i="1" dirty="0" err="1"/>
              <a:t>Rehmatullah</a:t>
            </a:r>
            <a:r>
              <a:rPr lang="en-US" sz="1600" b="1" i="1" dirty="0"/>
              <a:t>. (2002). Social Welfare in Pakistan. Karachi: Oxford University Press</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Three (3) Policy priority</a:t>
            </a:r>
          </a:p>
        </p:txBody>
      </p:sp>
      <p:sp>
        <p:nvSpPr>
          <p:cNvPr id="3" name="Content Placeholder 2"/>
          <p:cNvSpPr>
            <a:spLocks noGrp="1"/>
          </p:cNvSpPr>
          <p:nvPr>
            <p:ph idx="1"/>
          </p:nvPr>
        </p:nvSpPr>
        <p:spPr/>
        <p:txBody>
          <a:bodyPr/>
          <a:lstStyle/>
          <a:p>
            <a:r>
              <a:rPr lang="en-US" dirty="0"/>
              <a:t>was</a:t>
            </a:r>
          </a:p>
          <a:p>
            <a:pPr marL="971550" lvl="1" indent="-514350">
              <a:buFont typeface="+mj-lt"/>
              <a:buAutoNum type="arabicPeriod"/>
            </a:pPr>
            <a:r>
              <a:rPr lang="en-US" dirty="0"/>
              <a:t>Development of Children and youth</a:t>
            </a:r>
          </a:p>
          <a:p>
            <a:pPr marL="971550" lvl="1" indent="-514350">
              <a:buFont typeface="+mj-lt"/>
              <a:buAutoNum type="arabicPeriod"/>
            </a:pPr>
            <a:r>
              <a:rPr lang="en-US" dirty="0"/>
              <a:t>Advancement of women</a:t>
            </a:r>
          </a:p>
          <a:p>
            <a:pPr marL="971550" lvl="1" indent="-514350">
              <a:buFont typeface="+mj-lt"/>
              <a:buAutoNum type="arabicPeriod"/>
            </a:pPr>
            <a:r>
              <a:rPr lang="en-US" dirty="0"/>
              <a:t>Welfare of senior citizens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slide(fromBottom)">
                                      <p:cBhvr>
                                        <p:cTn id="7" dur="500"/>
                                        <p:tgtEl>
                                          <p:spTgt spid="3">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nodeType="clickEffect">
                                  <p:stCondLst>
                                    <p:cond delay="0"/>
                                  </p:stCondLst>
                                  <p:childTnLst>
                                    <p:set>
                                      <p:cBhvr>
                                        <p:cTn id="11" dur="1" fill="hold">
                                          <p:stCondLst>
                                            <p:cond delay="0"/>
                                          </p:stCondLst>
                                        </p:cTn>
                                        <p:tgtEl>
                                          <p:spTgt spid="3">
                                            <p:txEl>
                                              <p:pRg st="2" end="2"/>
                                            </p:txEl>
                                          </p:spTgt>
                                        </p:tgtEl>
                                        <p:attrNameLst>
                                          <p:attrName>style.visibility</p:attrName>
                                        </p:attrNameLst>
                                      </p:cBhvr>
                                      <p:to>
                                        <p:strVal val="visible"/>
                                      </p:to>
                                    </p:set>
                                    <p:animEffect transition="in" filter="slide(fromBottom)">
                                      <p:cBhvr>
                                        <p:cTn id="12" dur="500"/>
                                        <p:tgtEl>
                                          <p:spTgt spid="3">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3">
                                            <p:txEl>
                                              <p:pRg st="3" end="3"/>
                                            </p:txEl>
                                          </p:spTgt>
                                        </p:tgtEl>
                                        <p:attrNameLst>
                                          <p:attrName>style.visibility</p:attrName>
                                        </p:attrNameLst>
                                      </p:cBhvr>
                                      <p:to>
                                        <p:strVal val="visible"/>
                                      </p:to>
                                    </p:set>
                                    <p:animEffect transition="in" filter="slide(fromBottom)">
                                      <p:cBhvr>
                                        <p:cTn id="17"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Four (4) New Social Problems </a:t>
            </a:r>
          </a:p>
        </p:txBody>
      </p:sp>
      <p:sp>
        <p:nvSpPr>
          <p:cNvPr id="3" name="Content Placeholder 2"/>
          <p:cNvSpPr>
            <a:spLocks noGrp="1"/>
          </p:cNvSpPr>
          <p:nvPr>
            <p:ph idx="1"/>
          </p:nvPr>
        </p:nvSpPr>
        <p:spPr/>
        <p:txBody>
          <a:bodyPr/>
          <a:lstStyle/>
          <a:p>
            <a:pPr marL="514350" indent="-514350">
              <a:buFont typeface="+mj-lt"/>
              <a:buAutoNum type="arabicPeriod"/>
            </a:pPr>
            <a:r>
              <a:rPr lang="en-US" dirty="0"/>
              <a:t>Drug Addiction</a:t>
            </a:r>
          </a:p>
          <a:p>
            <a:pPr marL="514350" indent="-514350">
              <a:buFont typeface="+mj-lt"/>
              <a:buAutoNum type="arabicPeriod"/>
            </a:pPr>
            <a:r>
              <a:rPr lang="en-US" dirty="0"/>
              <a:t>Mental ill-health</a:t>
            </a:r>
          </a:p>
          <a:p>
            <a:pPr marL="514350" indent="-514350">
              <a:buFont typeface="+mj-lt"/>
              <a:buAutoNum type="arabicPeriod"/>
            </a:pPr>
            <a:r>
              <a:rPr lang="en-US" dirty="0"/>
              <a:t> beggary </a:t>
            </a:r>
          </a:p>
          <a:p>
            <a:pPr marL="514350" indent="-514350">
              <a:buFont typeface="+mj-lt"/>
              <a:buAutoNum type="arabicPeriod"/>
            </a:pPr>
            <a:r>
              <a:rPr lang="en-US" dirty="0"/>
              <a:t>Existing Poor administrative structure of social welfare department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2" presetClass="entr" presetSubtype="4" fill="hold" nodeType="after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lide(fromBottom)">
                                      <p:cBhvr>
                                        <p:cTn id="7" dur="500"/>
                                        <p:tgtEl>
                                          <p:spTgt spid="3">
                                            <p:txEl>
                                              <p:pRg st="0" end="0"/>
                                            </p:txEl>
                                          </p:spTgt>
                                        </p:tgtEl>
                                      </p:cBhvr>
                                    </p:animEffect>
                                  </p:childTnLst>
                                </p:cTn>
                              </p:par>
                            </p:childTnLst>
                          </p:cTn>
                        </p:par>
                        <p:par>
                          <p:cTn id="8" fill="hold">
                            <p:stCondLst>
                              <p:cond delay="500"/>
                            </p:stCondLst>
                            <p:childTnLst>
                              <p:par>
                                <p:cTn id="9" presetID="12" presetClass="entr" presetSubtype="4" fill="hold" nodeType="after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animEffect transition="in" filter="slide(fromBottom)">
                                      <p:cBhvr>
                                        <p:cTn id="11" dur="500"/>
                                        <p:tgtEl>
                                          <p:spTgt spid="3">
                                            <p:txEl>
                                              <p:pRg st="1" end="1"/>
                                            </p:txEl>
                                          </p:spTgt>
                                        </p:tgtEl>
                                      </p:cBhvr>
                                    </p:animEffect>
                                  </p:childTnLst>
                                </p:cTn>
                              </p:par>
                            </p:childTnLst>
                          </p:cTn>
                        </p:par>
                        <p:par>
                          <p:cTn id="12" fill="hold">
                            <p:stCondLst>
                              <p:cond delay="1000"/>
                            </p:stCondLst>
                            <p:childTnLst>
                              <p:par>
                                <p:cTn id="13" presetID="12" presetClass="entr" presetSubtype="4" fill="hold" nodeType="after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animEffect transition="in" filter="slide(fromBottom)">
                                      <p:cBhvr>
                                        <p:cTn id="15" dur="500"/>
                                        <p:tgtEl>
                                          <p:spTgt spid="3">
                                            <p:txEl>
                                              <p:pRg st="2" end="2"/>
                                            </p:txEl>
                                          </p:spTgt>
                                        </p:tgtEl>
                                      </p:cBhvr>
                                    </p:animEffect>
                                  </p:childTnLst>
                                </p:cTn>
                              </p:par>
                            </p:childTnLst>
                          </p:cTn>
                        </p:par>
                        <p:par>
                          <p:cTn id="16" fill="hold">
                            <p:stCondLst>
                              <p:cond delay="1500"/>
                            </p:stCondLst>
                            <p:childTnLst>
                              <p:par>
                                <p:cTn id="17" presetID="12" presetClass="entr" presetSubtype="4" fill="hold" nodeType="after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Effect transition="in" filter="slide(fromBottom)">
                                      <p:cBhvr>
                                        <p:cTn id="19"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Two (2) Basis of Policy</a:t>
            </a:r>
          </a:p>
        </p:txBody>
      </p:sp>
      <p:sp>
        <p:nvSpPr>
          <p:cNvPr id="3" name="Content Placeholder 2"/>
          <p:cNvSpPr>
            <a:spLocks noGrp="1"/>
          </p:cNvSpPr>
          <p:nvPr>
            <p:ph idx="1"/>
          </p:nvPr>
        </p:nvSpPr>
        <p:spPr/>
        <p:txBody>
          <a:bodyPr/>
          <a:lstStyle/>
          <a:p>
            <a:r>
              <a:rPr lang="en-US" dirty="0"/>
              <a:t>Concept of </a:t>
            </a:r>
            <a:r>
              <a:rPr lang="en-US" dirty="0">
                <a:solidFill>
                  <a:srgbClr val="FF0000"/>
                </a:solidFill>
              </a:rPr>
              <a:t>Islamic Welfare State </a:t>
            </a:r>
            <a:r>
              <a:rPr lang="en-US" dirty="0"/>
              <a:t>&amp; Contemporary concept of </a:t>
            </a:r>
            <a:r>
              <a:rPr lang="en-US" dirty="0">
                <a:solidFill>
                  <a:srgbClr val="FF0000"/>
                </a:solidFill>
              </a:rPr>
              <a:t>development </a:t>
            </a:r>
            <a:r>
              <a:rPr lang="en-US" dirty="0"/>
              <a:t>through endeavoring to protect and develop individuals, family and community. </a:t>
            </a:r>
          </a:p>
          <a:p>
            <a:r>
              <a:rPr lang="en-US" dirty="0"/>
              <a:t>Combination of </a:t>
            </a:r>
            <a:r>
              <a:rPr lang="en-US" dirty="0">
                <a:solidFill>
                  <a:srgbClr val="FF0000"/>
                </a:solidFill>
              </a:rPr>
              <a:t>Remedial </a:t>
            </a:r>
            <a:r>
              <a:rPr lang="en-US" dirty="0"/>
              <a:t>and </a:t>
            </a:r>
            <a:r>
              <a:rPr lang="en-US" dirty="0">
                <a:solidFill>
                  <a:srgbClr val="FF0000"/>
                </a:solidFill>
              </a:rPr>
              <a:t>preventive social work</a:t>
            </a:r>
          </a:p>
          <a:p>
            <a:pPr lvl="1"/>
            <a:r>
              <a:rPr lang="en-US" dirty="0"/>
              <a:t>Widened the range of fields in which social welfare could play an effective role directly</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Child Welfare</a:t>
            </a:r>
          </a:p>
        </p:txBody>
      </p:sp>
      <p:sp>
        <p:nvSpPr>
          <p:cNvPr id="3" name="Content Placeholder 2"/>
          <p:cNvSpPr>
            <a:spLocks noGrp="1"/>
          </p:cNvSpPr>
          <p:nvPr>
            <p:ph idx="1"/>
          </p:nvPr>
        </p:nvSpPr>
        <p:spPr/>
        <p:txBody>
          <a:bodyPr/>
          <a:lstStyle/>
          <a:p>
            <a:r>
              <a:rPr lang="en-US" dirty="0">
                <a:solidFill>
                  <a:srgbClr val="FF0000"/>
                </a:solidFill>
              </a:rPr>
              <a:t>Existing: </a:t>
            </a:r>
            <a:r>
              <a:rPr lang="en-US" dirty="0"/>
              <a:t>Federal Commission on Child Welfare and Development (existing through notification in 1980)</a:t>
            </a:r>
          </a:p>
          <a:p>
            <a:r>
              <a:rPr lang="en-US" dirty="0">
                <a:solidFill>
                  <a:srgbClr val="FF0000"/>
                </a:solidFill>
              </a:rPr>
              <a:t>New </a:t>
            </a:r>
            <a:r>
              <a:rPr lang="en-US" dirty="0">
                <a:sym typeface="Wingdings" pitchFamily="2" charset="2"/>
              </a:rPr>
              <a:t> Provincial Commission on Child Welfare and Development </a:t>
            </a:r>
          </a:p>
          <a:p>
            <a:pPr lvl="1"/>
            <a:r>
              <a:rPr lang="en-US" dirty="0">
                <a:sym typeface="Wingdings" pitchFamily="2" charset="2"/>
              </a:rPr>
              <a:t>Prepare National Action Plan</a:t>
            </a:r>
          </a:p>
          <a:p>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Administration of Welfare</a:t>
            </a:r>
          </a:p>
        </p:txBody>
      </p:sp>
      <p:sp>
        <p:nvSpPr>
          <p:cNvPr id="3" name="Content Placeholder 2"/>
          <p:cNvSpPr>
            <a:spLocks noGrp="1"/>
          </p:cNvSpPr>
          <p:nvPr>
            <p:ph idx="1"/>
          </p:nvPr>
        </p:nvSpPr>
        <p:spPr/>
        <p:txBody>
          <a:bodyPr/>
          <a:lstStyle/>
          <a:p>
            <a:r>
              <a:rPr lang="en-US" dirty="0"/>
              <a:t>Establishment of </a:t>
            </a:r>
          </a:p>
          <a:p>
            <a:pPr lvl="1"/>
            <a:r>
              <a:rPr lang="en-US" dirty="0"/>
              <a:t>Ministry of Special Education, Social Welfare and </a:t>
            </a:r>
            <a:r>
              <a:rPr lang="en-US" dirty="0" err="1"/>
              <a:t>Zakat</a:t>
            </a:r>
            <a:r>
              <a:rPr lang="en-US" dirty="0"/>
              <a:t> Administration</a:t>
            </a:r>
          </a:p>
          <a:p>
            <a:endParaRPr lang="en-US" dirty="0"/>
          </a:p>
          <a:p>
            <a:endParaRPr lang="en-US" dirty="0"/>
          </a:p>
          <a:p>
            <a:endParaRPr lang="en-US" dirty="0"/>
          </a:p>
        </p:txBody>
      </p:sp>
      <p:graphicFrame>
        <p:nvGraphicFramePr>
          <p:cNvPr id="4" name="Diagram 3"/>
          <p:cNvGraphicFramePr/>
          <p:nvPr/>
        </p:nvGraphicFramePr>
        <p:xfrm>
          <a:off x="428596" y="3571876"/>
          <a:ext cx="8358246" cy="292895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Role of </a:t>
            </a:r>
            <a:r>
              <a:rPr lang="en-US" dirty="0" err="1"/>
              <a:t>Zakat</a:t>
            </a:r>
            <a:endParaRPr lang="en-US" dirty="0"/>
          </a:p>
        </p:txBody>
      </p:sp>
      <p:sp>
        <p:nvSpPr>
          <p:cNvPr id="3" name="Content Placeholder 2"/>
          <p:cNvSpPr>
            <a:spLocks noGrp="1"/>
          </p:cNvSpPr>
          <p:nvPr>
            <p:ph idx="1"/>
          </p:nvPr>
        </p:nvSpPr>
        <p:spPr/>
        <p:txBody>
          <a:bodyPr>
            <a:normAutofit lnSpcReduction="10000"/>
          </a:bodyPr>
          <a:lstStyle/>
          <a:p>
            <a:r>
              <a:rPr lang="en-US" dirty="0"/>
              <a:t>Helping Destitute, Disable, disadvantaged and underprivileged </a:t>
            </a:r>
          </a:p>
          <a:p>
            <a:r>
              <a:rPr lang="en-US" dirty="0"/>
              <a:t>Women, children, senior citizens, students, disables</a:t>
            </a:r>
          </a:p>
          <a:p>
            <a:pPr lvl="1"/>
            <a:r>
              <a:rPr lang="en-US" dirty="0"/>
              <a:t>Industrial training to </a:t>
            </a:r>
            <a:r>
              <a:rPr lang="en-US" dirty="0">
                <a:solidFill>
                  <a:srgbClr val="FF0000"/>
                </a:solidFill>
              </a:rPr>
              <a:t>women</a:t>
            </a:r>
          </a:p>
          <a:p>
            <a:pPr lvl="1"/>
            <a:r>
              <a:rPr lang="en-US" dirty="0"/>
              <a:t>Scholarships to </a:t>
            </a:r>
            <a:r>
              <a:rPr lang="en-US" dirty="0">
                <a:solidFill>
                  <a:srgbClr val="FF0000"/>
                </a:solidFill>
              </a:rPr>
              <a:t>children </a:t>
            </a:r>
            <a:r>
              <a:rPr lang="en-US" dirty="0"/>
              <a:t>(students)</a:t>
            </a:r>
          </a:p>
          <a:p>
            <a:pPr lvl="1"/>
            <a:r>
              <a:rPr lang="en-US" dirty="0"/>
              <a:t>Helping aids to </a:t>
            </a:r>
            <a:r>
              <a:rPr lang="en-US" dirty="0">
                <a:solidFill>
                  <a:srgbClr val="FF0000"/>
                </a:solidFill>
              </a:rPr>
              <a:t>disable</a:t>
            </a:r>
          </a:p>
          <a:p>
            <a:pPr lvl="1"/>
            <a:r>
              <a:rPr lang="en-US" dirty="0"/>
              <a:t>Stipends to </a:t>
            </a:r>
            <a:r>
              <a:rPr lang="en-US" dirty="0">
                <a:solidFill>
                  <a:srgbClr val="FF0000"/>
                </a:solidFill>
              </a:rPr>
              <a:t>senior citizens </a:t>
            </a:r>
          </a:p>
          <a:p>
            <a:pPr lvl="1"/>
            <a:r>
              <a:rPr lang="en-US" dirty="0"/>
              <a:t>Stipends to </a:t>
            </a:r>
            <a:r>
              <a:rPr lang="en-US" dirty="0">
                <a:solidFill>
                  <a:srgbClr val="FF0000"/>
                </a:solidFill>
              </a:rPr>
              <a:t>poor </a:t>
            </a:r>
            <a:r>
              <a:rPr lang="en-US" dirty="0"/>
              <a:t>in communities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lide(fromBottom)">
                                      <p:cBhvr>
                                        <p:cTn id="7" dur="500"/>
                                        <p:tgtEl>
                                          <p:spTgt spid="3">
                                            <p:txEl>
                                              <p:pRg st="0" end="0"/>
                                            </p:txEl>
                                          </p:spTgt>
                                        </p:tgtEl>
                                      </p:cBhvr>
                                    </p:animEffect>
                                  </p:childTnLst>
                                </p:cTn>
                              </p:par>
                            </p:childTnLst>
                          </p:cTn>
                        </p:par>
                        <p:par>
                          <p:cTn id="8" fill="hold">
                            <p:stCondLst>
                              <p:cond delay="500"/>
                            </p:stCondLst>
                            <p:childTnLst>
                              <p:par>
                                <p:cTn id="9" presetID="12" presetClass="entr" presetSubtype="4" fill="hold" nodeType="after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animEffect transition="in" filter="slide(fromBottom)">
                                      <p:cBhvr>
                                        <p:cTn id="11" dur="500"/>
                                        <p:tgtEl>
                                          <p:spTgt spid="3">
                                            <p:txEl>
                                              <p:pRg st="1" end="1"/>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12" presetClass="entr" presetSubtype="4" fill="hold" nodeType="clickEffect">
                                  <p:stCondLst>
                                    <p:cond delay="0"/>
                                  </p:stCondLst>
                                  <p:childTnLst>
                                    <p:set>
                                      <p:cBhvr>
                                        <p:cTn id="15" dur="1" fill="hold">
                                          <p:stCondLst>
                                            <p:cond delay="0"/>
                                          </p:stCondLst>
                                        </p:cTn>
                                        <p:tgtEl>
                                          <p:spTgt spid="3">
                                            <p:txEl>
                                              <p:pRg st="2" end="2"/>
                                            </p:txEl>
                                          </p:spTgt>
                                        </p:tgtEl>
                                        <p:attrNameLst>
                                          <p:attrName>style.visibility</p:attrName>
                                        </p:attrNameLst>
                                      </p:cBhvr>
                                      <p:to>
                                        <p:strVal val="visible"/>
                                      </p:to>
                                    </p:set>
                                    <p:animEffect transition="in" filter="slide(fromBottom)">
                                      <p:cBhvr>
                                        <p:cTn id="16" dur="500"/>
                                        <p:tgtEl>
                                          <p:spTgt spid="3">
                                            <p:txEl>
                                              <p:pRg st="2" end="2"/>
                                            </p:txEl>
                                          </p:spTgt>
                                        </p:tgtEl>
                                      </p:cBhvr>
                                    </p:animEffect>
                                  </p:childTnLst>
                                </p:cTn>
                              </p:par>
                            </p:childTnLst>
                          </p:cTn>
                        </p:par>
                      </p:childTnLst>
                    </p:cTn>
                  </p:par>
                  <p:par>
                    <p:cTn id="17" fill="hold">
                      <p:stCondLst>
                        <p:cond delay="indefinite"/>
                      </p:stCondLst>
                      <p:childTnLst>
                        <p:par>
                          <p:cTn id="18" fill="hold">
                            <p:stCondLst>
                              <p:cond delay="0"/>
                            </p:stCondLst>
                            <p:childTnLst>
                              <p:par>
                                <p:cTn id="19" presetID="12" presetClass="entr" presetSubtype="4"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slide(fromBottom)">
                                      <p:cBhvr>
                                        <p:cTn id="21" dur="500"/>
                                        <p:tgtEl>
                                          <p:spTgt spid="3">
                                            <p:txEl>
                                              <p:pRg st="3" end="3"/>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12" presetClass="entr" presetSubtype="4" fill="hold" nodeType="clickEffect">
                                  <p:stCondLst>
                                    <p:cond delay="0"/>
                                  </p:stCondLst>
                                  <p:childTnLst>
                                    <p:set>
                                      <p:cBhvr>
                                        <p:cTn id="25" dur="1" fill="hold">
                                          <p:stCondLst>
                                            <p:cond delay="0"/>
                                          </p:stCondLst>
                                        </p:cTn>
                                        <p:tgtEl>
                                          <p:spTgt spid="3">
                                            <p:txEl>
                                              <p:pRg st="4" end="4"/>
                                            </p:txEl>
                                          </p:spTgt>
                                        </p:tgtEl>
                                        <p:attrNameLst>
                                          <p:attrName>style.visibility</p:attrName>
                                        </p:attrNameLst>
                                      </p:cBhvr>
                                      <p:to>
                                        <p:strVal val="visible"/>
                                      </p:to>
                                    </p:set>
                                    <p:animEffect transition="in" filter="slide(fromBottom)">
                                      <p:cBhvr>
                                        <p:cTn id="26" dur="500"/>
                                        <p:tgtEl>
                                          <p:spTgt spid="3">
                                            <p:txEl>
                                              <p:pRg st="4" end="4"/>
                                            </p:txEl>
                                          </p:spTgt>
                                        </p:tgtEl>
                                      </p:cBhvr>
                                    </p:animEffect>
                                  </p:childTnLst>
                                </p:cTn>
                              </p:par>
                            </p:childTnLst>
                          </p:cTn>
                        </p:par>
                      </p:childTnLst>
                    </p:cTn>
                  </p:par>
                  <p:par>
                    <p:cTn id="27" fill="hold">
                      <p:stCondLst>
                        <p:cond delay="indefinite"/>
                      </p:stCondLst>
                      <p:childTnLst>
                        <p:par>
                          <p:cTn id="28" fill="hold">
                            <p:stCondLst>
                              <p:cond delay="0"/>
                            </p:stCondLst>
                            <p:childTnLst>
                              <p:par>
                                <p:cTn id="29" presetID="12" presetClass="entr" presetSubtype="4" fill="hold"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Effect transition="in" filter="slide(fromBottom)">
                                      <p:cBhvr>
                                        <p:cTn id="31" dur="500"/>
                                        <p:tgtEl>
                                          <p:spTgt spid="3">
                                            <p:txEl>
                                              <p:pRg st="5" end="5"/>
                                            </p:txEl>
                                          </p:spTgt>
                                        </p:tgtEl>
                                      </p:cBhvr>
                                    </p:animEffect>
                                  </p:childTnLst>
                                </p:cTn>
                              </p:par>
                            </p:childTnLst>
                          </p:cTn>
                        </p:par>
                      </p:childTnLst>
                    </p:cTn>
                  </p:par>
                  <p:par>
                    <p:cTn id="32" fill="hold">
                      <p:stCondLst>
                        <p:cond delay="indefinite"/>
                      </p:stCondLst>
                      <p:childTnLst>
                        <p:par>
                          <p:cTn id="33" fill="hold">
                            <p:stCondLst>
                              <p:cond delay="0"/>
                            </p:stCondLst>
                            <p:childTnLst>
                              <p:par>
                                <p:cTn id="34" presetID="12" presetClass="entr" presetSubtype="4" fill="hold" nodeType="clickEffect">
                                  <p:stCondLst>
                                    <p:cond delay="0"/>
                                  </p:stCondLst>
                                  <p:childTnLst>
                                    <p:set>
                                      <p:cBhvr>
                                        <p:cTn id="35" dur="1" fill="hold">
                                          <p:stCondLst>
                                            <p:cond delay="0"/>
                                          </p:stCondLst>
                                        </p:cTn>
                                        <p:tgtEl>
                                          <p:spTgt spid="3">
                                            <p:txEl>
                                              <p:pRg st="6" end="6"/>
                                            </p:txEl>
                                          </p:spTgt>
                                        </p:tgtEl>
                                        <p:attrNameLst>
                                          <p:attrName>style.visibility</p:attrName>
                                        </p:attrNameLst>
                                      </p:cBhvr>
                                      <p:to>
                                        <p:strVal val="visible"/>
                                      </p:to>
                                    </p:set>
                                    <p:animEffect transition="in" filter="slide(fromBottom)">
                                      <p:cBhvr>
                                        <p:cTn id="36"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a:t>Emphasis on Social Work Education</a:t>
            </a:r>
          </a:p>
          <a:p>
            <a:pPr lvl="1"/>
            <a:r>
              <a:rPr lang="en-US" dirty="0"/>
              <a:t>Graduate level social work</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Evaluation</a:t>
            </a:r>
          </a:p>
        </p:txBody>
      </p:sp>
      <p:sp>
        <p:nvSpPr>
          <p:cNvPr id="3" name="Content Placeholder 2"/>
          <p:cNvSpPr>
            <a:spLocks noGrp="1"/>
          </p:cNvSpPr>
          <p:nvPr>
            <p:ph idx="1"/>
          </p:nvPr>
        </p:nvSpPr>
        <p:spPr/>
        <p:txBody>
          <a:bodyPr/>
          <a:lstStyle/>
          <a:p>
            <a:r>
              <a:rPr lang="en-US" dirty="0"/>
              <a:t>1</a:t>
            </a:r>
            <a:r>
              <a:rPr lang="en-US" baseline="30000" dirty="0"/>
              <a:t>st</a:t>
            </a:r>
            <a:r>
              <a:rPr lang="en-US" dirty="0"/>
              <a:t> comprehensive social welfare policy</a:t>
            </a:r>
          </a:p>
          <a:p>
            <a:r>
              <a:rPr lang="en-US" dirty="0"/>
              <a:t>Sound and practical approach</a:t>
            </a:r>
          </a:p>
          <a:p>
            <a:r>
              <a:rPr lang="en-US" dirty="0"/>
              <a:t>Death of General Zia in August 1988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 y="1923984"/>
            <a:ext cx="7772400" cy="1470025"/>
          </a:xfrm>
        </p:spPr>
        <p:style>
          <a:lnRef idx="0">
            <a:schemeClr val="dk1"/>
          </a:lnRef>
          <a:fillRef idx="3">
            <a:schemeClr val="dk1"/>
          </a:fillRef>
          <a:effectRef idx="3">
            <a:schemeClr val="dk1"/>
          </a:effectRef>
          <a:fontRef idx="minor">
            <a:schemeClr val="lt1"/>
          </a:fontRef>
        </p:style>
        <p:txBody>
          <a:bodyPr/>
          <a:lstStyle/>
          <a:p>
            <a:r>
              <a:rPr lang="en-US" dirty="0">
                <a:solidFill>
                  <a:schemeClr val="tx1"/>
                </a:solidFill>
                <a:latin typeface="Algerian" pitchFamily="82" charset="0"/>
              </a:rPr>
              <a:t>3</a:t>
            </a:r>
            <a:r>
              <a:rPr lang="en-US" baseline="30000" dirty="0">
                <a:solidFill>
                  <a:schemeClr val="tx1"/>
                </a:solidFill>
                <a:latin typeface="Algerian" pitchFamily="82" charset="0"/>
              </a:rPr>
              <a:t>rd</a:t>
            </a:r>
            <a:r>
              <a:rPr lang="en-US" dirty="0">
                <a:solidFill>
                  <a:schemeClr val="tx1"/>
                </a:solidFill>
                <a:latin typeface="Algerian" pitchFamily="82" charset="0"/>
              </a:rPr>
              <a:t> </a:t>
            </a:r>
            <a:r>
              <a:rPr lang="en-US" dirty="0">
                <a:solidFill>
                  <a:schemeClr val="tx1"/>
                </a:solidFill>
                <a:highlight>
                  <a:srgbClr val="FFFF00"/>
                </a:highlight>
                <a:latin typeface="Algerian" pitchFamily="82" charset="0"/>
              </a:rPr>
              <a:t>Social Welfare Policy of Pakistan, 1992</a:t>
            </a:r>
          </a:p>
        </p:txBody>
      </p:sp>
      <p:sp>
        <p:nvSpPr>
          <p:cNvPr id="3" name="Subtitle 2"/>
          <p:cNvSpPr>
            <a:spLocks noGrp="1"/>
          </p:cNvSpPr>
          <p:nvPr>
            <p:ph type="subTitle" idx="1"/>
          </p:nvPr>
        </p:nvSpPr>
        <p:spPr/>
        <p:txBody>
          <a:bodyPr/>
          <a:lstStyle/>
          <a:p>
            <a:endParaRPr lang="en-US" dirty="0"/>
          </a:p>
        </p:txBody>
      </p:sp>
      <p:sp>
        <p:nvSpPr>
          <p:cNvPr id="4" name="Rectangle 3"/>
          <p:cNvSpPr/>
          <p:nvPr/>
        </p:nvSpPr>
        <p:spPr>
          <a:xfrm>
            <a:off x="152400" y="6367046"/>
            <a:ext cx="8763000" cy="338554"/>
          </a:xfrm>
          <a:prstGeom prst="rect">
            <a:avLst/>
          </a:prstGeom>
        </p:spPr>
        <p:txBody>
          <a:bodyPr wrap="square">
            <a:spAutoFit/>
          </a:bodyPr>
          <a:lstStyle/>
          <a:p>
            <a:r>
              <a:rPr lang="en-US" sz="1600" b="1" i="1" dirty="0"/>
              <a:t>Source: </a:t>
            </a:r>
            <a:r>
              <a:rPr lang="en-US" sz="1600" b="1" i="1" dirty="0" err="1"/>
              <a:t>Shireen</a:t>
            </a:r>
            <a:r>
              <a:rPr lang="en-US" sz="1600" b="1" i="1" dirty="0"/>
              <a:t> </a:t>
            </a:r>
            <a:r>
              <a:rPr lang="en-US" sz="1600" b="1" i="1" dirty="0" err="1"/>
              <a:t>Rehmatullah</a:t>
            </a:r>
            <a:r>
              <a:rPr lang="en-US" sz="1600" b="1" i="1" dirty="0"/>
              <a:t>. (2002). Social Welfare in Pakistan. Karachi: Oxford University Press</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October 1992</a:t>
            </a:r>
          </a:p>
        </p:txBody>
      </p:sp>
      <p:sp>
        <p:nvSpPr>
          <p:cNvPr id="3" name="Content Placeholder 2"/>
          <p:cNvSpPr>
            <a:spLocks noGrp="1"/>
          </p:cNvSpPr>
          <p:nvPr>
            <p:ph idx="1"/>
          </p:nvPr>
        </p:nvSpPr>
        <p:spPr/>
        <p:txBody>
          <a:bodyPr>
            <a:normAutofit fontScale="92500"/>
          </a:bodyPr>
          <a:lstStyle/>
          <a:p>
            <a:r>
              <a:rPr lang="en-US" dirty="0"/>
              <a:t>This social policy was devised by </a:t>
            </a:r>
            <a:r>
              <a:rPr lang="en-US" b="1" dirty="0" err="1"/>
              <a:t>Islami</a:t>
            </a:r>
            <a:r>
              <a:rPr lang="en-US" b="1" dirty="0"/>
              <a:t> </a:t>
            </a:r>
            <a:r>
              <a:rPr lang="en-US" b="1" dirty="0" err="1"/>
              <a:t>Jamhori</a:t>
            </a:r>
            <a:r>
              <a:rPr lang="en-US" b="1" dirty="0"/>
              <a:t> </a:t>
            </a:r>
            <a:r>
              <a:rPr lang="en-US" b="1" dirty="0" err="1"/>
              <a:t>Ittihad</a:t>
            </a:r>
            <a:r>
              <a:rPr lang="en-US" dirty="0"/>
              <a:t>. </a:t>
            </a:r>
          </a:p>
          <a:p>
            <a:r>
              <a:rPr lang="en-US" dirty="0" err="1"/>
              <a:t>Nawaz</a:t>
            </a:r>
            <a:r>
              <a:rPr lang="en-US" dirty="0"/>
              <a:t> Sharif--1992, </a:t>
            </a:r>
            <a:r>
              <a:rPr lang="en-US" dirty="0" err="1"/>
              <a:t>Islamization</a:t>
            </a:r>
            <a:r>
              <a:rPr lang="en-US" dirty="0"/>
              <a:t>: the buzz word of the time. </a:t>
            </a:r>
          </a:p>
          <a:p>
            <a:r>
              <a:rPr lang="en-US" dirty="0"/>
              <a:t>So they devised a social policy based on Islamic social welfare ideologies. </a:t>
            </a:r>
          </a:p>
          <a:p>
            <a:r>
              <a:rPr lang="en-US" dirty="0"/>
              <a:t>On October 12, 13, &amp; 22 (1992), Meeting in Planning Commission of Pakistan, to devise a social policy based on Islamic System of Welfare, </a:t>
            </a:r>
          </a:p>
        </p:txBody>
      </p:sp>
      <p:sp>
        <p:nvSpPr>
          <p:cNvPr id="4" name="Slide Number Placeholder 3"/>
          <p:cNvSpPr>
            <a:spLocks noGrp="1"/>
          </p:cNvSpPr>
          <p:nvPr>
            <p:ph type="sldNum" sz="quarter" idx="12"/>
          </p:nvPr>
        </p:nvSpPr>
        <p:spPr/>
        <p:txBody>
          <a:bodyPr/>
          <a:lstStyle/>
          <a:p>
            <a:fld id="{99DE73FA-2733-4427-A4D1-71DA000BED71}" type="slidenum">
              <a:rPr lang="en-US" smtClean="0"/>
              <a:pPr/>
              <a:t>19</a:t>
            </a:fld>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Functions of Social Welfare</a:t>
            </a:r>
          </a:p>
        </p:txBody>
      </p:sp>
      <p:sp>
        <p:nvSpPr>
          <p:cNvPr id="3" name="Content Placeholder 2"/>
          <p:cNvSpPr>
            <a:spLocks noGrp="1"/>
          </p:cNvSpPr>
          <p:nvPr>
            <p:ph idx="1"/>
          </p:nvPr>
        </p:nvSpPr>
        <p:spPr/>
        <p:txBody>
          <a:bodyPr>
            <a:normAutofit fontScale="85000" lnSpcReduction="10000"/>
          </a:bodyPr>
          <a:lstStyle/>
          <a:p>
            <a:r>
              <a:rPr lang="en-US" dirty="0"/>
              <a:t>As a first step towards social policy, the basic function of social welfare was defined by Dr. F. De. </a:t>
            </a:r>
            <a:r>
              <a:rPr lang="en-US" dirty="0" err="1"/>
              <a:t>Jongh</a:t>
            </a:r>
            <a:r>
              <a:rPr lang="en-US" dirty="0"/>
              <a:t> as </a:t>
            </a:r>
          </a:p>
          <a:p>
            <a:r>
              <a:rPr lang="en-US" dirty="0"/>
              <a:t>	</a:t>
            </a:r>
            <a:r>
              <a:rPr lang="en-US" i="1" dirty="0"/>
              <a:t>“to help people to adjust to the social problems of life.” </a:t>
            </a:r>
            <a:endParaRPr lang="en-US" dirty="0"/>
          </a:p>
          <a:p>
            <a:r>
              <a:rPr lang="en-US" dirty="0"/>
              <a:t>What these functions practically include, depends on the total situation of the community and practically on its unmet needs. So the concept of social welfare is</a:t>
            </a:r>
          </a:p>
          <a:p>
            <a:r>
              <a:rPr lang="en-US" i="1" dirty="0"/>
              <a:t>“to help people to help themselves either by organizing self-help or by helping them to locate resources, or by working with them directly or creating new agencies of help.</a:t>
            </a:r>
            <a:r>
              <a:rPr lang="en-US" dirty="0"/>
              <a:t>”</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Objectives of the Policy</a:t>
            </a:r>
          </a:p>
        </p:txBody>
      </p:sp>
      <p:sp>
        <p:nvSpPr>
          <p:cNvPr id="3" name="Content Placeholder 2"/>
          <p:cNvSpPr>
            <a:spLocks noGrp="1"/>
          </p:cNvSpPr>
          <p:nvPr>
            <p:ph idx="1"/>
          </p:nvPr>
        </p:nvSpPr>
        <p:spPr/>
        <p:txBody>
          <a:bodyPr/>
          <a:lstStyle/>
          <a:p>
            <a:r>
              <a:rPr lang="en-US" dirty="0"/>
              <a:t>There were nine (9) objectives of the policy</a:t>
            </a:r>
          </a:p>
        </p:txBody>
      </p:sp>
      <p:sp>
        <p:nvSpPr>
          <p:cNvPr id="4" name="Slide Number Placeholder 3"/>
          <p:cNvSpPr>
            <a:spLocks noGrp="1"/>
          </p:cNvSpPr>
          <p:nvPr>
            <p:ph type="sldNum" sz="quarter" idx="12"/>
          </p:nvPr>
        </p:nvSpPr>
        <p:spPr/>
        <p:txBody>
          <a:bodyPr/>
          <a:lstStyle/>
          <a:p>
            <a:fld id="{99DE73FA-2733-4427-A4D1-71DA000BED71}" type="slidenum">
              <a:rPr lang="en-US" smtClean="0"/>
              <a:pPr/>
              <a:t>20</a:t>
            </a:fld>
            <a:endParaRPr lang="en-US"/>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3306762"/>
          </a:xfrm>
        </p:spPr>
        <p:txBody>
          <a:bodyPr>
            <a:normAutofit/>
          </a:bodyPr>
          <a:lstStyle/>
          <a:p>
            <a:pPr marL="742950" indent="-742950" algn="l">
              <a:buFont typeface="+mj-lt"/>
              <a:buAutoNum type="arabicPeriod"/>
            </a:pPr>
            <a:r>
              <a:rPr lang="en-US" sz="3600" dirty="0"/>
              <a:t>To develop and promote social welfare </a:t>
            </a:r>
            <a:r>
              <a:rPr lang="en-US" sz="3600" dirty="0" err="1"/>
              <a:t>programmes</a:t>
            </a:r>
            <a:r>
              <a:rPr lang="en-US" sz="3600" dirty="0"/>
              <a:t> with the help of active public participation and utilization &amp; exploration of community resources to meet social welfare needs at local level</a:t>
            </a:r>
          </a:p>
        </p:txBody>
      </p:sp>
      <p:sp>
        <p:nvSpPr>
          <p:cNvPr id="3" name="Content Placeholder 2"/>
          <p:cNvSpPr>
            <a:spLocks noGrp="1"/>
          </p:cNvSpPr>
          <p:nvPr>
            <p:ph idx="1"/>
          </p:nvPr>
        </p:nvSpPr>
        <p:spPr>
          <a:xfrm>
            <a:off x="457200" y="3962400"/>
            <a:ext cx="8229600" cy="2163763"/>
          </a:xfrm>
        </p:spPr>
        <p:txBody>
          <a:bodyPr>
            <a:normAutofit fontScale="77500" lnSpcReduction="20000"/>
          </a:bodyPr>
          <a:lstStyle/>
          <a:p>
            <a:r>
              <a:rPr lang="en-US" dirty="0"/>
              <a:t>If a </a:t>
            </a:r>
            <a:r>
              <a:rPr lang="en-US" dirty="0" err="1"/>
              <a:t>programme</a:t>
            </a:r>
            <a:r>
              <a:rPr lang="en-US" dirty="0"/>
              <a:t> lacks public participation, it fails. </a:t>
            </a:r>
          </a:p>
          <a:p>
            <a:r>
              <a:rPr lang="en-US" dirty="0"/>
              <a:t>Previous </a:t>
            </a:r>
            <a:r>
              <a:rPr lang="en-US" dirty="0" err="1"/>
              <a:t>Zakat</a:t>
            </a:r>
            <a:r>
              <a:rPr lang="en-US" dirty="0"/>
              <a:t> system </a:t>
            </a:r>
            <a:r>
              <a:rPr lang="en-US" dirty="0">
                <a:sym typeface="Wingdings" pitchFamily="2" charset="2"/>
              </a:rPr>
              <a:t>misused by </a:t>
            </a:r>
            <a:r>
              <a:rPr lang="en-US" dirty="0" err="1">
                <a:sym typeface="Wingdings" pitchFamily="2" charset="2"/>
              </a:rPr>
              <a:t>zakat</a:t>
            </a:r>
            <a:r>
              <a:rPr lang="en-US" dirty="0">
                <a:sym typeface="Wingdings" pitchFamily="2" charset="2"/>
              </a:rPr>
              <a:t> chairmen</a:t>
            </a:r>
          </a:p>
          <a:p>
            <a:r>
              <a:rPr lang="en-US" dirty="0">
                <a:sym typeface="Wingdings" pitchFamily="2" charset="2"/>
              </a:rPr>
              <a:t>Open election of </a:t>
            </a:r>
            <a:r>
              <a:rPr lang="en-US" dirty="0" err="1">
                <a:sym typeface="Wingdings" pitchFamily="2" charset="2"/>
              </a:rPr>
              <a:t>zakat</a:t>
            </a:r>
            <a:r>
              <a:rPr lang="en-US" dirty="0">
                <a:sym typeface="Wingdings" pitchFamily="2" charset="2"/>
              </a:rPr>
              <a:t> chairman was introduced in 1992 policy</a:t>
            </a:r>
          </a:p>
          <a:p>
            <a:r>
              <a:rPr lang="en-US" dirty="0">
                <a:sym typeface="Wingdings" pitchFamily="2" charset="2"/>
              </a:rPr>
              <a:t>2ndly, if a trainer is available within the community, hire him for training others</a:t>
            </a:r>
            <a:endParaRPr lang="en-US" dirty="0"/>
          </a:p>
        </p:txBody>
      </p:sp>
      <p:sp>
        <p:nvSpPr>
          <p:cNvPr id="4" name="Slide Number Placeholder 3"/>
          <p:cNvSpPr>
            <a:spLocks noGrp="1"/>
          </p:cNvSpPr>
          <p:nvPr>
            <p:ph type="sldNum" sz="quarter" idx="12"/>
          </p:nvPr>
        </p:nvSpPr>
        <p:spPr/>
        <p:txBody>
          <a:bodyPr/>
          <a:lstStyle/>
          <a:p>
            <a:fld id="{99DE73FA-2733-4427-A4D1-71DA000BED71}" type="slidenum">
              <a:rPr lang="en-US" smtClean="0"/>
              <a:pPr/>
              <a:t>21</a:t>
            </a:fld>
            <a:endParaRPr lang="en-US"/>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2057400"/>
          </a:xfrm>
        </p:spPr>
        <p:txBody>
          <a:bodyPr>
            <a:normAutofit fontScale="90000"/>
          </a:bodyPr>
          <a:lstStyle/>
          <a:p>
            <a:pPr marL="742950" indent="-742950" algn="l">
              <a:buFont typeface="+mj-lt"/>
              <a:buAutoNum type="arabicPeriod" startAt="2"/>
            </a:pPr>
            <a:r>
              <a:rPr lang="en-US" sz="3200" dirty="0"/>
              <a:t>To tackle social problems like poverty, collaboration between public &amp; private sector be enhanced to meet the needs of economically, socially and physically handicapped. </a:t>
            </a:r>
          </a:p>
        </p:txBody>
      </p:sp>
      <p:sp>
        <p:nvSpPr>
          <p:cNvPr id="3" name="Content Placeholder 2"/>
          <p:cNvSpPr>
            <a:spLocks noGrp="1"/>
          </p:cNvSpPr>
          <p:nvPr>
            <p:ph idx="1"/>
          </p:nvPr>
        </p:nvSpPr>
        <p:spPr>
          <a:xfrm>
            <a:off x="457200" y="2514600"/>
            <a:ext cx="8229600" cy="3611563"/>
          </a:xfrm>
        </p:spPr>
        <p:txBody>
          <a:bodyPr/>
          <a:lstStyle/>
          <a:p>
            <a:pPr lvl="1"/>
            <a:endParaRPr lang="en-US" dirty="0"/>
          </a:p>
          <a:p>
            <a:pPr lvl="1"/>
            <a:endParaRPr lang="en-US" dirty="0"/>
          </a:p>
          <a:p>
            <a:pPr lvl="1"/>
            <a:r>
              <a:rPr lang="en-US" dirty="0"/>
              <a:t>Expansion of civil society (NGOs sector), it was felt necessary to collaborate this sector with public sector so that the needs of maximum number of socially, physically and economically handicapped be enhanced. </a:t>
            </a:r>
          </a:p>
        </p:txBody>
      </p:sp>
      <p:sp>
        <p:nvSpPr>
          <p:cNvPr id="4" name="Slide Number Placeholder 3"/>
          <p:cNvSpPr>
            <a:spLocks noGrp="1"/>
          </p:cNvSpPr>
          <p:nvPr>
            <p:ph type="sldNum" sz="quarter" idx="12"/>
          </p:nvPr>
        </p:nvSpPr>
        <p:spPr/>
        <p:txBody>
          <a:bodyPr/>
          <a:lstStyle/>
          <a:p>
            <a:fld id="{99DE73FA-2733-4427-A4D1-71DA000BED71}" type="slidenum">
              <a:rPr lang="en-US" smtClean="0"/>
              <a:pPr/>
              <a:t>22</a:t>
            </a:fld>
            <a:endParaRPr lang="en-US"/>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marL="742950" indent="-742950" algn="l">
              <a:buFont typeface="+mj-lt"/>
              <a:buAutoNum type="arabicPeriod" startAt="3"/>
            </a:pPr>
            <a:r>
              <a:rPr lang="en-US" sz="3600" dirty="0"/>
              <a:t>To extend social welfare </a:t>
            </a:r>
            <a:r>
              <a:rPr lang="en-US" sz="3600" dirty="0" err="1"/>
              <a:t>programmes</a:t>
            </a:r>
            <a:r>
              <a:rPr lang="en-US" sz="3600" dirty="0"/>
              <a:t> to far-flung rural areas</a:t>
            </a:r>
          </a:p>
        </p:txBody>
      </p:sp>
      <p:sp>
        <p:nvSpPr>
          <p:cNvPr id="3" name="Content Placeholder 2"/>
          <p:cNvSpPr>
            <a:spLocks noGrp="1"/>
          </p:cNvSpPr>
          <p:nvPr>
            <p:ph idx="1"/>
          </p:nvPr>
        </p:nvSpPr>
        <p:spPr>
          <a:xfrm>
            <a:off x="457200" y="2514600"/>
            <a:ext cx="8229600" cy="3611563"/>
          </a:xfrm>
        </p:spPr>
        <p:txBody>
          <a:bodyPr/>
          <a:lstStyle/>
          <a:p>
            <a:pPr lvl="1"/>
            <a:r>
              <a:rPr lang="en-US" dirty="0"/>
              <a:t>Mostly BIG NGOs head offices in Big Cities with no out-reach to far flung rural areas. </a:t>
            </a:r>
          </a:p>
          <a:p>
            <a:pPr lvl="1"/>
            <a:r>
              <a:rPr lang="en-US" dirty="0"/>
              <a:t>Only air-conditioned policies. </a:t>
            </a:r>
          </a:p>
          <a:p>
            <a:pPr lvl="1"/>
            <a:r>
              <a:rPr lang="en-US" dirty="0"/>
              <a:t>It was required that NGOs should extend their </a:t>
            </a:r>
            <a:r>
              <a:rPr lang="en-US" dirty="0" err="1"/>
              <a:t>programmes</a:t>
            </a:r>
            <a:r>
              <a:rPr lang="en-US" dirty="0"/>
              <a:t> to far flung areas for their welfare. </a:t>
            </a:r>
          </a:p>
        </p:txBody>
      </p:sp>
      <p:sp>
        <p:nvSpPr>
          <p:cNvPr id="4" name="Slide Number Placeholder 3"/>
          <p:cNvSpPr>
            <a:spLocks noGrp="1"/>
          </p:cNvSpPr>
          <p:nvPr>
            <p:ph type="sldNum" sz="quarter" idx="12"/>
          </p:nvPr>
        </p:nvSpPr>
        <p:spPr/>
        <p:txBody>
          <a:bodyPr/>
          <a:lstStyle/>
          <a:p>
            <a:fld id="{99DE73FA-2733-4427-A4D1-71DA000BED71}" type="slidenum">
              <a:rPr lang="en-US" smtClean="0"/>
              <a:pPr/>
              <a:t>23</a:t>
            </a:fld>
            <a:endParaRPr lang="en-US"/>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US" sz="3600" dirty="0"/>
              <a:t>4. To transfer the responsibility of social   </a:t>
            </a:r>
            <a:br>
              <a:rPr lang="en-US" sz="3600" dirty="0"/>
            </a:br>
            <a:r>
              <a:rPr lang="en-US" sz="3600" dirty="0"/>
              <a:t>     welfare to local government</a:t>
            </a:r>
          </a:p>
        </p:txBody>
      </p:sp>
      <p:sp>
        <p:nvSpPr>
          <p:cNvPr id="3" name="Content Placeholder 2"/>
          <p:cNvSpPr>
            <a:spLocks noGrp="1"/>
          </p:cNvSpPr>
          <p:nvPr>
            <p:ph idx="1"/>
          </p:nvPr>
        </p:nvSpPr>
        <p:spPr>
          <a:xfrm>
            <a:off x="457200" y="2362200"/>
            <a:ext cx="8229600" cy="3763963"/>
          </a:xfrm>
        </p:spPr>
        <p:txBody>
          <a:bodyPr/>
          <a:lstStyle/>
          <a:p>
            <a:pPr lvl="1"/>
            <a:r>
              <a:rPr lang="en-US" dirty="0"/>
              <a:t>In foreign countries, all the welfare activities are carried out through Local Governments. </a:t>
            </a:r>
          </a:p>
          <a:p>
            <a:pPr lvl="1"/>
            <a:r>
              <a:rPr lang="en-US" dirty="0"/>
              <a:t>It was suggested to provide social assistance to people through Union Councils at local level. </a:t>
            </a:r>
          </a:p>
        </p:txBody>
      </p:sp>
      <p:sp>
        <p:nvSpPr>
          <p:cNvPr id="4" name="Slide Number Placeholder 3"/>
          <p:cNvSpPr>
            <a:spLocks noGrp="1"/>
          </p:cNvSpPr>
          <p:nvPr>
            <p:ph type="sldNum" sz="quarter" idx="12"/>
          </p:nvPr>
        </p:nvSpPr>
        <p:spPr/>
        <p:txBody>
          <a:bodyPr/>
          <a:lstStyle/>
          <a:p>
            <a:fld id="{99DE73FA-2733-4427-A4D1-71DA000BED71}" type="slidenum">
              <a:rPr lang="en-US" smtClean="0"/>
              <a:pPr/>
              <a:t>24</a:t>
            </a:fld>
            <a:endParaRPr lang="en-US"/>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706562"/>
          </a:xfrm>
        </p:spPr>
        <p:txBody>
          <a:bodyPr>
            <a:noAutofit/>
          </a:bodyPr>
          <a:lstStyle/>
          <a:p>
            <a:pPr algn="l"/>
            <a:r>
              <a:rPr lang="en-US" sz="3600" dirty="0"/>
              <a:t>5. To review, monitor, and evaluate the </a:t>
            </a:r>
            <a:br>
              <a:rPr lang="en-US" sz="3600" dirty="0"/>
            </a:br>
            <a:r>
              <a:rPr lang="en-US" sz="3600" dirty="0"/>
              <a:t>    financial &amp; other assistance to NGOs at  </a:t>
            </a:r>
            <a:br>
              <a:rPr lang="en-US" sz="3600" dirty="0"/>
            </a:br>
            <a:r>
              <a:rPr lang="en-US" sz="3600" dirty="0"/>
              <a:t>    Federal &amp; Provincial level. </a:t>
            </a:r>
          </a:p>
        </p:txBody>
      </p:sp>
      <p:sp>
        <p:nvSpPr>
          <p:cNvPr id="3" name="Content Placeholder 2"/>
          <p:cNvSpPr>
            <a:spLocks noGrp="1"/>
          </p:cNvSpPr>
          <p:nvPr>
            <p:ph idx="1"/>
          </p:nvPr>
        </p:nvSpPr>
        <p:spPr>
          <a:xfrm>
            <a:off x="457200" y="3200400"/>
            <a:ext cx="8229600" cy="2925763"/>
          </a:xfrm>
        </p:spPr>
        <p:txBody>
          <a:bodyPr/>
          <a:lstStyle/>
          <a:p>
            <a:pPr lvl="1"/>
            <a:r>
              <a:rPr lang="en-US" dirty="0"/>
              <a:t>Control the NGOs </a:t>
            </a:r>
            <a:r>
              <a:rPr lang="en-US" dirty="0">
                <a:sym typeface="Wingdings" pitchFamily="2" charset="2"/>
              </a:rPr>
              <a:t> attempts of 80s, 92, 96, 2005, 2007  all failed. </a:t>
            </a:r>
          </a:p>
          <a:p>
            <a:endParaRPr lang="en-US" dirty="0"/>
          </a:p>
        </p:txBody>
      </p:sp>
      <p:sp>
        <p:nvSpPr>
          <p:cNvPr id="4" name="Slide Number Placeholder 3"/>
          <p:cNvSpPr>
            <a:spLocks noGrp="1"/>
          </p:cNvSpPr>
          <p:nvPr>
            <p:ph type="sldNum" sz="quarter" idx="12"/>
          </p:nvPr>
        </p:nvSpPr>
        <p:spPr/>
        <p:txBody>
          <a:bodyPr/>
          <a:lstStyle/>
          <a:p>
            <a:fld id="{99DE73FA-2733-4427-A4D1-71DA000BED71}" type="slidenum">
              <a:rPr lang="en-US" smtClean="0"/>
              <a:pPr/>
              <a:t>25</a:t>
            </a:fld>
            <a:endParaRPr lang="en-US"/>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706562"/>
          </a:xfrm>
        </p:spPr>
        <p:txBody>
          <a:bodyPr>
            <a:noAutofit/>
          </a:bodyPr>
          <a:lstStyle/>
          <a:p>
            <a:pPr algn="l"/>
            <a:r>
              <a:rPr lang="en-US" sz="3600" dirty="0"/>
              <a:t>6. To establish a coordinating body to </a:t>
            </a:r>
            <a:br>
              <a:rPr lang="en-US" sz="3600" dirty="0"/>
            </a:br>
            <a:r>
              <a:rPr lang="en-US" sz="3600" dirty="0">
                <a:solidFill>
                  <a:srgbClr val="FFFF00"/>
                </a:solidFill>
              </a:rPr>
              <a:t>    </a:t>
            </a:r>
            <a:r>
              <a:rPr lang="en-US" sz="3600" dirty="0"/>
              <a:t>streamline the funding to NGOs by </a:t>
            </a:r>
            <a:br>
              <a:rPr lang="en-US" sz="3600" dirty="0"/>
            </a:br>
            <a:r>
              <a:rPr lang="en-US" sz="3600" dirty="0"/>
              <a:t>    Government &amp; International Agencies. </a:t>
            </a:r>
          </a:p>
        </p:txBody>
      </p:sp>
      <p:sp>
        <p:nvSpPr>
          <p:cNvPr id="3" name="Content Placeholder 2"/>
          <p:cNvSpPr>
            <a:spLocks noGrp="1"/>
          </p:cNvSpPr>
          <p:nvPr>
            <p:ph idx="1"/>
          </p:nvPr>
        </p:nvSpPr>
        <p:spPr>
          <a:xfrm>
            <a:off x="457200" y="2209800"/>
            <a:ext cx="8229600" cy="3916363"/>
          </a:xfrm>
        </p:spPr>
        <p:txBody>
          <a:bodyPr/>
          <a:lstStyle/>
          <a:p>
            <a:endParaRPr lang="en-US" dirty="0"/>
          </a:p>
        </p:txBody>
      </p:sp>
      <p:sp>
        <p:nvSpPr>
          <p:cNvPr id="4" name="Slide Number Placeholder 3"/>
          <p:cNvSpPr>
            <a:spLocks noGrp="1"/>
          </p:cNvSpPr>
          <p:nvPr>
            <p:ph type="sldNum" sz="quarter" idx="12"/>
          </p:nvPr>
        </p:nvSpPr>
        <p:spPr/>
        <p:txBody>
          <a:bodyPr/>
          <a:lstStyle/>
          <a:p>
            <a:fld id="{99DE73FA-2733-4427-A4D1-71DA000BED71}" type="slidenum">
              <a:rPr lang="en-US" smtClean="0"/>
              <a:pPr/>
              <a:t>26</a:t>
            </a:fld>
            <a:endParaRPr lang="en-US"/>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935162"/>
          </a:xfrm>
        </p:spPr>
        <p:txBody>
          <a:bodyPr>
            <a:normAutofit fontScale="90000"/>
          </a:bodyPr>
          <a:lstStyle/>
          <a:p>
            <a:pPr algn="l"/>
            <a:r>
              <a:rPr lang="en-US" dirty="0"/>
              <a:t>7. To develop remedial </a:t>
            </a:r>
            <a:r>
              <a:rPr lang="en-US" dirty="0" err="1"/>
              <a:t>programmes</a:t>
            </a:r>
            <a:r>
              <a:rPr lang="en-US" dirty="0"/>
              <a:t> </a:t>
            </a:r>
            <a:br>
              <a:rPr lang="en-US" dirty="0"/>
            </a:br>
            <a:r>
              <a:rPr lang="en-US" dirty="0"/>
              <a:t>    for care, welfare and rehabilitation  	of disable </a:t>
            </a:r>
          </a:p>
        </p:txBody>
      </p:sp>
      <p:sp>
        <p:nvSpPr>
          <p:cNvPr id="3" name="Content Placeholder 2"/>
          <p:cNvSpPr>
            <a:spLocks noGrp="1"/>
          </p:cNvSpPr>
          <p:nvPr>
            <p:ph idx="1"/>
          </p:nvPr>
        </p:nvSpPr>
        <p:spPr>
          <a:xfrm>
            <a:off x="457200" y="2667000"/>
            <a:ext cx="8229600" cy="3459163"/>
          </a:xfrm>
        </p:spPr>
        <p:txBody>
          <a:bodyPr/>
          <a:lstStyle/>
          <a:p>
            <a:endParaRPr lang="en-US" dirty="0"/>
          </a:p>
        </p:txBody>
      </p:sp>
      <p:sp>
        <p:nvSpPr>
          <p:cNvPr id="4" name="Slide Number Placeholder 3"/>
          <p:cNvSpPr>
            <a:spLocks noGrp="1"/>
          </p:cNvSpPr>
          <p:nvPr>
            <p:ph type="sldNum" sz="quarter" idx="12"/>
          </p:nvPr>
        </p:nvSpPr>
        <p:spPr/>
        <p:txBody>
          <a:bodyPr/>
          <a:lstStyle/>
          <a:p>
            <a:fld id="{99DE73FA-2733-4427-A4D1-71DA000BED71}" type="slidenum">
              <a:rPr lang="en-US" smtClean="0"/>
              <a:pPr/>
              <a:t>27</a:t>
            </a:fld>
            <a:endParaRPr lang="en-US"/>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dirty="0"/>
              <a:t>8. To make provisions for staff welfare </a:t>
            </a:r>
            <a:br>
              <a:rPr lang="en-US" dirty="0"/>
            </a:br>
            <a:r>
              <a:rPr lang="en-US" dirty="0"/>
              <a:t>    /government employees</a:t>
            </a:r>
          </a:p>
        </p:txBody>
      </p:sp>
      <p:sp>
        <p:nvSpPr>
          <p:cNvPr id="3" name="Content Placeholder 2"/>
          <p:cNvSpPr>
            <a:spLocks noGrp="1"/>
          </p:cNvSpPr>
          <p:nvPr>
            <p:ph idx="1"/>
          </p:nvPr>
        </p:nvSpPr>
        <p:spPr>
          <a:xfrm>
            <a:off x="457200" y="2286000"/>
            <a:ext cx="8229600" cy="3840163"/>
          </a:xfrm>
        </p:spPr>
        <p:txBody>
          <a:bodyPr/>
          <a:lstStyle/>
          <a:p>
            <a:pPr lvl="1"/>
            <a:r>
              <a:rPr lang="en-US" dirty="0"/>
              <a:t>Office of welfare officer in AG Office</a:t>
            </a:r>
          </a:p>
          <a:p>
            <a:pPr lvl="1"/>
            <a:r>
              <a:rPr lang="en-US" dirty="0"/>
              <a:t>Welfare of low paid workers (Grade 1 – 3)</a:t>
            </a:r>
          </a:p>
          <a:p>
            <a:pPr lvl="1"/>
            <a:r>
              <a:rPr lang="en-US" dirty="0" err="1"/>
              <a:t>Jahez</a:t>
            </a:r>
            <a:r>
              <a:rPr lang="en-US" dirty="0"/>
              <a:t> fund, Death Grant, </a:t>
            </a:r>
          </a:p>
        </p:txBody>
      </p:sp>
      <p:sp>
        <p:nvSpPr>
          <p:cNvPr id="4" name="Slide Number Placeholder 3"/>
          <p:cNvSpPr>
            <a:spLocks noGrp="1"/>
          </p:cNvSpPr>
          <p:nvPr>
            <p:ph type="sldNum" sz="quarter" idx="12"/>
          </p:nvPr>
        </p:nvSpPr>
        <p:spPr/>
        <p:txBody>
          <a:bodyPr/>
          <a:lstStyle/>
          <a:p>
            <a:fld id="{99DE73FA-2733-4427-A4D1-71DA000BED71}" type="slidenum">
              <a:rPr lang="en-US" smtClean="0"/>
              <a:pPr/>
              <a:t>28</a:t>
            </a:fld>
            <a:endParaRPr lang="en-US"/>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US" dirty="0"/>
              <a:t>9. To decentralize social welfare </a:t>
            </a:r>
            <a:br>
              <a:rPr lang="en-US" dirty="0"/>
            </a:br>
            <a:r>
              <a:rPr lang="en-US" dirty="0"/>
              <a:t>    administration to the district level</a:t>
            </a:r>
          </a:p>
        </p:txBody>
      </p:sp>
      <p:sp>
        <p:nvSpPr>
          <p:cNvPr id="3" name="Content Placeholder 2"/>
          <p:cNvSpPr>
            <a:spLocks noGrp="1"/>
          </p:cNvSpPr>
          <p:nvPr>
            <p:ph idx="1"/>
          </p:nvPr>
        </p:nvSpPr>
        <p:spPr>
          <a:xfrm>
            <a:off x="457200" y="2667000"/>
            <a:ext cx="8229600" cy="3459163"/>
          </a:xfrm>
        </p:spPr>
        <p:txBody>
          <a:bodyPr/>
          <a:lstStyle/>
          <a:p>
            <a:pPr lvl="1"/>
            <a:r>
              <a:rPr lang="en-US" dirty="0"/>
              <a:t>financial assistance and training, will be provided by Federal and Provincial government</a:t>
            </a:r>
          </a:p>
          <a:p>
            <a:pPr lvl="1"/>
            <a:endParaRPr lang="en-US" dirty="0"/>
          </a:p>
          <a:p>
            <a:pPr lvl="1"/>
            <a:r>
              <a:rPr lang="en-US" dirty="0"/>
              <a:t>Monitoring, evaluation, and supervision, all will be done at District Level</a:t>
            </a:r>
          </a:p>
        </p:txBody>
      </p:sp>
      <p:sp>
        <p:nvSpPr>
          <p:cNvPr id="4" name="Slide Number Placeholder 3"/>
          <p:cNvSpPr>
            <a:spLocks noGrp="1"/>
          </p:cNvSpPr>
          <p:nvPr>
            <p:ph type="sldNum" sz="quarter" idx="12"/>
          </p:nvPr>
        </p:nvSpPr>
        <p:spPr/>
        <p:txBody>
          <a:bodyPr/>
          <a:lstStyle/>
          <a:p>
            <a:fld id="{99DE73FA-2733-4427-A4D1-71DA000BED71}" type="slidenum">
              <a:rPr lang="en-US" smtClean="0"/>
              <a:pPr/>
              <a:t>29</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Prevailing Social Problems</a:t>
            </a:r>
          </a:p>
        </p:txBody>
      </p:sp>
      <p:sp>
        <p:nvSpPr>
          <p:cNvPr id="3" name="Content Placeholder 2"/>
          <p:cNvSpPr>
            <a:spLocks noGrp="1"/>
          </p:cNvSpPr>
          <p:nvPr>
            <p:ph idx="1"/>
          </p:nvPr>
        </p:nvSpPr>
        <p:spPr/>
        <p:txBody>
          <a:bodyPr>
            <a:normAutofit fontScale="92500" lnSpcReduction="20000"/>
          </a:bodyPr>
          <a:lstStyle/>
          <a:p>
            <a:pPr marL="514350" lvl="0" indent="-514350">
              <a:buFont typeface="+mj-lt"/>
              <a:buAutoNum type="arabicPeriod"/>
            </a:pPr>
            <a:r>
              <a:rPr lang="en-US" dirty="0"/>
              <a:t>Poverty; </a:t>
            </a:r>
          </a:p>
          <a:p>
            <a:pPr marL="514350" lvl="0" indent="-514350">
              <a:buFont typeface="+mj-lt"/>
              <a:buAutoNum type="arabicPeriod"/>
            </a:pPr>
            <a:r>
              <a:rPr lang="en-US" dirty="0"/>
              <a:t>Lack of education;</a:t>
            </a:r>
          </a:p>
          <a:p>
            <a:pPr marL="514350" lvl="0" indent="-514350">
              <a:buFont typeface="+mj-lt"/>
              <a:buAutoNum type="arabicPeriod"/>
            </a:pPr>
            <a:r>
              <a:rPr lang="en-US" dirty="0"/>
              <a:t>Ill-health, bad sanitation, and bad nutrition habits;</a:t>
            </a:r>
          </a:p>
          <a:p>
            <a:pPr marL="514350" lvl="0" indent="-514350">
              <a:buFont typeface="+mj-lt"/>
              <a:buAutoNum type="arabicPeriod"/>
            </a:pPr>
            <a:r>
              <a:rPr lang="en-US" dirty="0"/>
              <a:t>Bad housing;</a:t>
            </a:r>
          </a:p>
          <a:p>
            <a:pPr marL="514350" lvl="0" indent="-514350">
              <a:buFont typeface="+mj-lt"/>
              <a:buAutoNum type="arabicPeriod"/>
            </a:pPr>
            <a:r>
              <a:rPr lang="en-US" dirty="0"/>
              <a:t>Maladjustment of groups and individuals to new conditions of life; </a:t>
            </a:r>
          </a:p>
          <a:p>
            <a:pPr marL="514350" lvl="0" indent="-514350">
              <a:buFont typeface="+mj-lt"/>
              <a:buAutoNum type="arabicPeriod"/>
            </a:pPr>
            <a:r>
              <a:rPr lang="en-US" dirty="0"/>
              <a:t>Lack of services for socially endangered groups; and </a:t>
            </a:r>
          </a:p>
          <a:p>
            <a:pPr marL="514350" indent="-514350">
              <a:buFont typeface="+mj-lt"/>
              <a:buAutoNum type="arabicPeriod"/>
            </a:pPr>
            <a:r>
              <a:rPr lang="en-US" dirty="0"/>
              <a:t>Lack of group work and recreation facilities. </a:t>
            </a: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Major Recommendations </a:t>
            </a:r>
          </a:p>
        </p:txBody>
      </p:sp>
      <p:sp>
        <p:nvSpPr>
          <p:cNvPr id="3" name="Content Placeholder 2"/>
          <p:cNvSpPr>
            <a:spLocks noGrp="1"/>
          </p:cNvSpPr>
          <p:nvPr>
            <p:ph idx="1"/>
          </p:nvPr>
        </p:nvSpPr>
        <p:spPr/>
        <p:txBody>
          <a:bodyPr>
            <a:normAutofit lnSpcReduction="10000"/>
          </a:bodyPr>
          <a:lstStyle/>
          <a:p>
            <a:pPr marL="514350" indent="-514350">
              <a:buFont typeface="+mj-lt"/>
              <a:buAutoNum type="arabicPeriod"/>
            </a:pPr>
            <a:r>
              <a:rPr lang="en-US" dirty="0"/>
              <a:t>Establishment of Pakistan Bait-</a:t>
            </a:r>
            <a:r>
              <a:rPr lang="en-US" dirty="0" err="1"/>
              <a:t>ul</a:t>
            </a:r>
            <a:r>
              <a:rPr lang="en-US" dirty="0"/>
              <a:t>-Mal</a:t>
            </a:r>
          </a:p>
          <a:p>
            <a:pPr marL="514350" indent="-514350">
              <a:buFont typeface="+mj-lt"/>
              <a:buAutoNum type="arabicPeriod"/>
            </a:pPr>
            <a:r>
              <a:rPr lang="en-US" dirty="0"/>
              <a:t>Ministry of Social Welfare and Humanitarian Affairs</a:t>
            </a:r>
          </a:p>
          <a:p>
            <a:pPr marL="971550" lvl="1" indent="-514350"/>
            <a:r>
              <a:rPr lang="en-US" dirty="0"/>
              <a:t>Umbrella for Women’s Welfare, youth Welfare, Population Welfare, and </a:t>
            </a:r>
            <a:r>
              <a:rPr lang="en-US" dirty="0" err="1"/>
              <a:t>Zakat</a:t>
            </a:r>
            <a:r>
              <a:rPr lang="en-US" dirty="0"/>
              <a:t> Administration</a:t>
            </a:r>
          </a:p>
          <a:p>
            <a:pPr marL="514350" indent="-514350">
              <a:buFont typeface="+mj-lt"/>
              <a:buAutoNum type="arabicPeriod"/>
            </a:pPr>
            <a:r>
              <a:rPr lang="en-US" dirty="0"/>
              <a:t>Updating Social Legislation to control foreign aid to voluntary organizations</a:t>
            </a:r>
          </a:p>
          <a:p>
            <a:pPr marL="514350" indent="-514350">
              <a:buFont typeface="+mj-lt"/>
              <a:buAutoNum type="arabicPeriod"/>
            </a:pPr>
            <a:r>
              <a:rPr lang="en-US" dirty="0"/>
              <a:t>Decentralization of Social Welfare </a:t>
            </a:r>
            <a:r>
              <a:rPr lang="en-US" dirty="0" err="1"/>
              <a:t>Programmes</a:t>
            </a:r>
            <a:r>
              <a:rPr lang="en-US" dirty="0"/>
              <a:t> to district and local government </a:t>
            </a:r>
          </a:p>
        </p:txBody>
      </p:sp>
      <p:sp>
        <p:nvSpPr>
          <p:cNvPr id="4" name="Slide Number Placeholder 3"/>
          <p:cNvSpPr>
            <a:spLocks noGrp="1"/>
          </p:cNvSpPr>
          <p:nvPr>
            <p:ph type="sldNum" sz="quarter" idx="12"/>
          </p:nvPr>
        </p:nvSpPr>
        <p:spPr/>
        <p:txBody>
          <a:bodyPr/>
          <a:lstStyle/>
          <a:p>
            <a:fld id="{99DE73FA-2733-4427-A4D1-71DA000BED71}" type="slidenum">
              <a:rPr lang="en-US" smtClean="0"/>
              <a:pPr/>
              <a:t>30</a:t>
            </a:fld>
            <a:endParaRPr lang="en-US"/>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Bait-</a:t>
            </a:r>
            <a:r>
              <a:rPr lang="en-US" dirty="0" err="1"/>
              <a:t>ul</a:t>
            </a:r>
            <a:r>
              <a:rPr lang="en-US" dirty="0"/>
              <a:t>-Mal and its Role</a:t>
            </a:r>
          </a:p>
        </p:txBody>
      </p:sp>
      <p:sp>
        <p:nvSpPr>
          <p:cNvPr id="3" name="Content Placeholder 2"/>
          <p:cNvSpPr>
            <a:spLocks noGrp="1"/>
          </p:cNvSpPr>
          <p:nvPr>
            <p:ph idx="1"/>
          </p:nvPr>
        </p:nvSpPr>
        <p:spPr/>
        <p:txBody>
          <a:bodyPr/>
          <a:lstStyle/>
          <a:p>
            <a:r>
              <a:rPr lang="en-US" dirty="0"/>
              <a:t>Any welfare system has two aspects, </a:t>
            </a:r>
          </a:p>
          <a:p>
            <a:pPr marL="914400" lvl="1" indent="-514350">
              <a:buFont typeface="+mj-lt"/>
              <a:buAutoNum type="arabicPeriod"/>
            </a:pPr>
            <a:r>
              <a:rPr lang="en-US" dirty="0"/>
              <a:t>Financial and </a:t>
            </a:r>
          </a:p>
          <a:p>
            <a:pPr marL="914400" lvl="1" indent="-514350">
              <a:buFont typeface="+mj-lt"/>
              <a:buAutoNum type="arabicPeriod"/>
            </a:pPr>
            <a:r>
              <a:rPr lang="en-US" dirty="0"/>
              <a:t>Administration</a:t>
            </a:r>
          </a:p>
          <a:p>
            <a:r>
              <a:rPr lang="en-US" dirty="0"/>
              <a:t>Financial facilities were provided through Pakistan Bait-</a:t>
            </a:r>
            <a:r>
              <a:rPr lang="en-US" dirty="0" err="1"/>
              <a:t>ul</a:t>
            </a:r>
            <a:r>
              <a:rPr lang="en-US" dirty="0"/>
              <a:t>-Mal. </a:t>
            </a:r>
          </a:p>
        </p:txBody>
      </p:sp>
      <p:sp>
        <p:nvSpPr>
          <p:cNvPr id="4" name="Slide Number Placeholder 3"/>
          <p:cNvSpPr>
            <a:spLocks noGrp="1"/>
          </p:cNvSpPr>
          <p:nvPr>
            <p:ph type="sldNum" sz="quarter" idx="12"/>
          </p:nvPr>
        </p:nvSpPr>
        <p:spPr/>
        <p:txBody>
          <a:bodyPr/>
          <a:lstStyle/>
          <a:p>
            <a:fld id="{99DE73FA-2733-4427-A4D1-71DA000BED71}" type="slidenum">
              <a:rPr lang="en-US" smtClean="0"/>
              <a:pPr/>
              <a:t>31</a:t>
            </a:fld>
            <a:endParaRPr lang="en-US"/>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Two aspects of PBM</a:t>
            </a:r>
          </a:p>
        </p:txBody>
      </p:sp>
      <p:sp>
        <p:nvSpPr>
          <p:cNvPr id="3" name="Content Placeholder 2"/>
          <p:cNvSpPr>
            <a:spLocks noGrp="1"/>
          </p:cNvSpPr>
          <p:nvPr>
            <p:ph idx="1"/>
          </p:nvPr>
        </p:nvSpPr>
        <p:spPr/>
        <p:txBody>
          <a:bodyPr/>
          <a:lstStyle/>
          <a:p>
            <a:pPr marL="514350" indent="-514350">
              <a:buFont typeface="+mj-lt"/>
              <a:buAutoNum type="arabicPeriod"/>
            </a:pPr>
            <a:r>
              <a:rPr lang="en-US" dirty="0"/>
              <a:t>Direct Poverty Alleviation </a:t>
            </a:r>
            <a:r>
              <a:rPr lang="en-US" dirty="0" err="1"/>
              <a:t>Programmes</a:t>
            </a:r>
            <a:r>
              <a:rPr lang="en-US" dirty="0"/>
              <a:t>, </a:t>
            </a:r>
          </a:p>
          <a:p>
            <a:pPr marL="914400" lvl="1" indent="-514350"/>
            <a:r>
              <a:rPr lang="en-US" dirty="0"/>
              <a:t>i.e. giving assistance to aged, children, orphan and disable etc. </a:t>
            </a:r>
          </a:p>
          <a:p>
            <a:pPr marL="514350" indent="-514350">
              <a:buFont typeface="+mj-lt"/>
              <a:buAutoNum type="arabicPeriod"/>
            </a:pPr>
            <a:r>
              <a:rPr lang="en-US" dirty="0"/>
              <a:t>Rehabilitation of those who can earn their livelihood </a:t>
            </a:r>
          </a:p>
          <a:p>
            <a:pPr marL="914400" lvl="1" indent="-514350"/>
            <a:r>
              <a:rPr lang="en-US" dirty="0"/>
              <a:t>yellow cab scheme etc.</a:t>
            </a:r>
          </a:p>
        </p:txBody>
      </p:sp>
      <p:sp>
        <p:nvSpPr>
          <p:cNvPr id="4" name="Slide Number Placeholder 3"/>
          <p:cNvSpPr>
            <a:spLocks noGrp="1"/>
          </p:cNvSpPr>
          <p:nvPr>
            <p:ph type="sldNum" sz="quarter" idx="12"/>
          </p:nvPr>
        </p:nvSpPr>
        <p:spPr/>
        <p:txBody>
          <a:bodyPr/>
          <a:lstStyle/>
          <a:p>
            <a:fld id="{99DE73FA-2733-4427-A4D1-71DA000BED71}" type="slidenum">
              <a:rPr lang="en-US" smtClean="0"/>
              <a:pPr/>
              <a:t>32</a:t>
            </a:fld>
            <a:endParaRPr lang="en-US"/>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Critical Evaluation </a:t>
            </a:r>
          </a:p>
        </p:txBody>
      </p:sp>
      <p:sp>
        <p:nvSpPr>
          <p:cNvPr id="3" name="Content Placeholder 2"/>
          <p:cNvSpPr>
            <a:spLocks noGrp="1"/>
          </p:cNvSpPr>
          <p:nvPr>
            <p:ph idx="1"/>
          </p:nvPr>
        </p:nvSpPr>
        <p:spPr/>
        <p:txBody>
          <a:bodyPr>
            <a:normAutofit fontScale="92500" lnSpcReduction="20000"/>
          </a:bodyPr>
          <a:lstStyle/>
          <a:p>
            <a:r>
              <a:rPr lang="en-US" dirty="0"/>
              <a:t>A comprehensive and multi-dimensional policy. </a:t>
            </a:r>
          </a:p>
          <a:p>
            <a:r>
              <a:rPr lang="en-US" dirty="0"/>
              <a:t>Utilized Islamic ideology and provided mechanism through Islamic welfare system. </a:t>
            </a:r>
          </a:p>
          <a:p>
            <a:r>
              <a:rPr lang="en-US" dirty="0"/>
              <a:t>Concept of Self-Help and </a:t>
            </a:r>
            <a:r>
              <a:rPr lang="en-US" dirty="0" err="1"/>
              <a:t>Rehabiliation</a:t>
            </a:r>
            <a:r>
              <a:rPr lang="en-US" dirty="0"/>
              <a:t> </a:t>
            </a:r>
          </a:p>
          <a:p>
            <a:r>
              <a:rPr lang="en-US" dirty="0"/>
              <a:t>NGOs be controlled</a:t>
            </a:r>
          </a:p>
          <a:p>
            <a:r>
              <a:rPr lang="en-US" dirty="0"/>
              <a:t>PBM was empowered </a:t>
            </a:r>
          </a:p>
          <a:p>
            <a:r>
              <a:rPr lang="en-US" dirty="0" err="1"/>
              <a:t>Gozara</a:t>
            </a:r>
            <a:r>
              <a:rPr lang="en-US" dirty="0"/>
              <a:t> allowance, </a:t>
            </a:r>
            <a:r>
              <a:rPr lang="en-US" dirty="0" err="1"/>
              <a:t>Tawana</a:t>
            </a:r>
            <a:r>
              <a:rPr lang="en-US" dirty="0"/>
              <a:t> Pakistan, Yellow Cab scheme</a:t>
            </a:r>
          </a:p>
          <a:p>
            <a:r>
              <a:rPr lang="en-US" dirty="0"/>
              <a:t>Ministry of Social welfare and Humanitarian Affairs was never established </a:t>
            </a:r>
          </a:p>
        </p:txBody>
      </p:sp>
      <p:sp>
        <p:nvSpPr>
          <p:cNvPr id="4" name="Slide Number Placeholder 3"/>
          <p:cNvSpPr>
            <a:spLocks noGrp="1"/>
          </p:cNvSpPr>
          <p:nvPr>
            <p:ph type="sldNum" sz="quarter" idx="12"/>
          </p:nvPr>
        </p:nvSpPr>
        <p:spPr/>
        <p:txBody>
          <a:bodyPr/>
          <a:lstStyle/>
          <a:p>
            <a:fld id="{99DE73FA-2733-4427-A4D1-71DA000BED71}" type="slidenum">
              <a:rPr lang="en-US" smtClean="0"/>
              <a:pPr/>
              <a:t>33</a:t>
            </a:fld>
            <a:endParaRPr lang="en-U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lide(fromBottom)">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slide(fromBottom)">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slide(fromBottom)">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2" presetClass="entr" presetSubtype="4"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slide(fromBottom)">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2" presetClass="entr" presetSubtype="4"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slide(fromBottom)">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2" presetClass="entr" presetSubtype="4"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slide(fromBottom)">
                                      <p:cBhvr>
                                        <p:cTn id="32" dur="500"/>
                                        <p:tgtEl>
                                          <p:spTgt spid="3">
                                            <p:txEl>
                                              <p:pRg st="5" end="5"/>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2" presetClass="entr" presetSubtype="4" fill="hold" nodeType="clickEffect">
                                  <p:stCondLst>
                                    <p:cond delay="0"/>
                                  </p:stCondLst>
                                  <p:childTnLst>
                                    <p:set>
                                      <p:cBhvr>
                                        <p:cTn id="36" dur="1" fill="hold">
                                          <p:stCondLst>
                                            <p:cond delay="0"/>
                                          </p:stCondLst>
                                        </p:cTn>
                                        <p:tgtEl>
                                          <p:spTgt spid="3">
                                            <p:txEl>
                                              <p:pRg st="6" end="6"/>
                                            </p:txEl>
                                          </p:spTgt>
                                        </p:tgtEl>
                                        <p:attrNameLst>
                                          <p:attrName>style.visibility</p:attrName>
                                        </p:attrNameLst>
                                      </p:cBhvr>
                                      <p:to>
                                        <p:strVal val="visible"/>
                                      </p:to>
                                    </p:set>
                                    <p:animEffect transition="in" filter="slide(fromBottom)">
                                      <p:cBhvr>
                                        <p:cTn id="37"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a:t>For the sustainability of a policy, political and economic stability are must. </a:t>
            </a:r>
          </a:p>
          <a:p>
            <a:r>
              <a:rPr lang="en-US" dirty="0" err="1"/>
              <a:t>Nawaz</a:t>
            </a:r>
            <a:r>
              <a:rPr lang="en-US" dirty="0"/>
              <a:t> government collapsed in 1994 and another policy was promulgated in 1994. </a:t>
            </a:r>
          </a:p>
        </p:txBody>
      </p:sp>
      <p:sp>
        <p:nvSpPr>
          <p:cNvPr id="4" name="Slide Number Placeholder 3"/>
          <p:cNvSpPr>
            <a:spLocks noGrp="1"/>
          </p:cNvSpPr>
          <p:nvPr>
            <p:ph type="sldNum" sz="quarter" idx="12"/>
          </p:nvPr>
        </p:nvSpPr>
        <p:spPr/>
        <p:txBody>
          <a:bodyPr/>
          <a:lstStyle/>
          <a:p>
            <a:fld id="{99DE73FA-2733-4427-A4D1-71DA000BED71}" type="slidenum">
              <a:rPr lang="en-US" smtClean="0"/>
              <a:pPr/>
              <a:t>34</a:t>
            </a:fld>
            <a:endParaRPr lang="en-US"/>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latin typeface="Algerian" pitchFamily="82" charset="0"/>
              </a:rPr>
              <a:t>4</a:t>
            </a:r>
            <a:r>
              <a:rPr lang="en-US" baseline="30000" dirty="0">
                <a:latin typeface="Algerian" pitchFamily="82" charset="0"/>
              </a:rPr>
              <a:t>th</a:t>
            </a:r>
            <a:r>
              <a:rPr lang="en-US" dirty="0">
                <a:latin typeface="Algerian" pitchFamily="82" charset="0"/>
              </a:rPr>
              <a:t> Social Welfare Policy in Pakistan, 1994</a:t>
            </a:r>
          </a:p>
        </p:txBody>
      </p:sp>
      <p:sp>
        <p:nvSpPr>
          <p:cNvPr id="4" name="Rectangle 3"/>
          <p:cNvSpPr/>
          <p:nvPr/>
        </p:nvSpPr>
        <p:spPr>
          <a:xfrm>
            <a:off x="152400" y="6367046"/>
            <a:ext cx="8763000" cy="338554"/>
          </a:xfrm>
          <a:prstGeom prst="rect">
            <a:avLst/>
          </a:prstGeom>
        </p:spPr>
        <p:txBody>
          <a:bodyPr wrap="square">
            <a:spAutoFit/>
          </a:bodyPr>
          <a:lstStyle/>
          <a:p>
            <a:r>
              <a:rPr lang="en-US" sz="1600" b="1" i="1" dirty="0"/>
              <a:t>Source: </a:t>
            </a:r>
            <a:r>
              <a:rPr lang="en-US" sz="1600" b="1" i="1" dirty="0" err="1"/>
              <a:t>Shireen</a:t>
            </a:r>
            <a:r>
              <a:rPr lang="en-US" sz="1600" b="1" i="1" dirty="0"/>
              <a:t> </a:t>
            </a:r>
            <a:r>
              <a:rPr lang="en-US" sz="1600" b="1" i="1" dirty="0" err="1"/>
              <a:t>Rehmatullah</a:t>
            </a:r>
            <a:r>
              <a:rPr lang="en-US" sz="1600" b="1" i="1" dirty="0"/>
              <a:t>. (2002). Social Welfare in Pakistan. Karachi: Oxford University Press</a:t>
            </a:r>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Rectangle 2"/>
          <p:cNvSpPr>
            <a:spLocks noGrp="1" noChangeArrowheads="1"/>
          </p:cNvSpPr>
          <p:nvPr>
            <p:ph type="title"/>
          </p:nvPr>
        </p:nvSpPr>
        <p:spPr/>
        <p:txBody>
          <a:bodyPr/>
          <a:lstStyle/>
          <a:p>
            <a:pPr eaLnBrk="1" hangingPunct="1">
              <a:defRPr/>
            </a:pPr>
            <a:r>
              <a:rPr lang="en-US" sz="4000" dirty="0" err="1"/>
              <a:t>Sher</a:t>
            </a:r>
            <a:r>
              <a:rPr lang="en-US" sz="4000" dirty="0"/>
              <a:t> Afghan Khan </a:t>
            </a:r>
            <a:r>
              <a:rPr lang="en-US" sz="4000" dirty="0" err="1"/>
              <a:t>Niazi</a:t>
            </a:r>
            <a:r>
              <a:rPr lang="en-US" sz="4000" dirty="0"/>
              <a:t>, 1994</a:t>
            </a:r>
          </a:p>
        </p:txBody>
      </p:sp>
      <p:sp>
        <p:nvSpPr>
          <p:cNvPr id="102403" name="Rectangle 3"/>
          <p:cNvSpPr>
            <a:spLocks noGrp="1" noChangeArrowheads="1"/>
          </p:cNvSpPr>
          <p:nvPr>
            <p:ph type="body" idx="1"/>
          </p:nvPr>
        </p:nvSpPr>
        <p:spPr/>
        <p:txBody>
          <a:bodyPr/>
          <a:lstStyle/>
          <a:p>
            <a:pPr eaLnBrk="1" hangingPunct="1">
              <a:defRPr/>
            </a:pPr>
            <a:r>
              <a:rPr lang="en-US" dirty="0"/>
              <a:t>1994—Ministry of </a:t>
            </a:r>
            <a:r>
              <a:rPr lang="en-US" dirty="0" err="1"/>
              <a:t>Zakat</a:t>
            </a:r>
            <a:r>
              <a:rPr lang="en-US" dirty="0"/>
              <a:t>, Social Welfare and Special Education prepared a policy document</a:t>
            </a: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3427" name="Rectangle 3"/>
          <p:cNvSpPr>
            <a:spLocks noGrp="1" noChangeArrowheads="1"/>
          </p:cNvSpPr>
          <p:nvPr>
            <p:ph type="body" idx="1"/>
          </p:nvPr>
        </p:nvSpPr>
        <p:spPr>
          <a:xfrm>
            <a:off x="457200" y="1643050"/>
            <a:ext cx="8229600" cy="4986350"/>
          </a:xfrm>
        </p:spPr>
        <p:txBody>
          <a:bodyPr/>
          <a:lstStyle/>
          <a:p>
            <a:pPr marL="609600" indent="-609600" eaLnBrk="1" hangingPunct="1">
              <a:buFont typeface="+mj-lt"/>
              <a:buAutoNum type="arabicPeriod"/>
              <a:defRPr/>
            </a:pPr>
            <a:r>
              <a:rPr lang="en-US" dirty="0"/>
              <a:t>to draw on the </a:t>
            </a:r>
            <a:r>
              <a:rPr lang="en-US" dirty="0">
                <a:solidFill>
                  <a:srgbClr val="FF0000"/>
                </a:solidFill>
              </a:rPr>
              <a:t>strength of the traditional</a:t>
            </a:r>
            <a:r>
              <a:rPr lang="en-US" dirty="0"/>
              <a:t>, social and cultural humanism of the people for enhancing their contribution to social development.</a:t>
            </a:r>
          </a:p>
          <a:p>
            <a:pPr marL="609600" indent="-609600" eaLnBrk="1" hangingPunct="1">
              <a:buFont typeface="+mj-lt"/>
              <a:buAutoNum type="arabicPeriod"/>
              <a:defRPr/>
            </a:pPr>
            <a:r>
              <a:rPr lang="en-US" dirty="0"/>
              <a:t>to promote activities designed to </a:t>
            </a:r>
            <a:r>
              <a:rPr lang="en-US" dirty="0">
                <a:solidFill>
                  <a:srgbClr val="FF0000"/>
                </a:solidFill>
              </a:rPr>
              <a:t>raise consciousness </a:t>
            </a:r>
            <a:r>
              <a:rPr lang="en-US" dirty="0"/>
              <a:t>in respect of social responsibility of </a:t>
            </a:r>
            <a:r>
              <a:rPr lang="en-US" dirty="0" err="1"/>
              <a:t>inds</a:t>
            </a:r>
            <a:r>
              <a:rPr lang="en-US" dirty="0"/>
              <a:t>., communities and, society for </a:t>
            </a:r>
            <a:r>
              <a:rPr lang="en-US" dirty="0">
                <a:solidFill>
                  <a:srgbClr val="FF0000"/>
                </a:solidFill>
              </a:rPr>
              <a:t>voluntary contribution</a:t>
            </a:r>
            <a:r>
              <a:rPr lang="en-US" dirty="0"/>
              <a:t> of resources to social welfare.</a:t>
            </a:r>
          </a:p>
          <a:p>
            <a:pPr marL="609600" indent="-609600" eaLnBrk="1" hangingPunct="1">
              <a:buFont typeface="+mj-lt"/>
              <a:buAutoNum type="arabicPeriod"/>
              <a:defRPr/>
            </a:pPr>
            <a:endParaRPr lang="en-US" dirty="0"/>
          </a:p>
        </p:txBody>
      </p:sp>
      <p:sp>
        <p:nvSpPr>
          <p:cNvPr id="3" name="Rectangle 2"/>
          <p:cNvSpPr>
            <a:spLocks noGrp="1" noChangeArrowheads="1"/>
          </p:cNvSpPr>
          <p:nvPr>
            <p:ph type="title"/>
          </p:nvPr>
        </p:nvSpPr>
        <p:spPr>
          <a:xfrm>
            <a:off x="457200" y="274638"/>
            <a:ext cx="8229600" cy="1143000"/>
          </a:xfrm>
        </p:spPr>
        <p:txBody>
          <a:bodyPr/>
          <a:lstStyle/>
          <a:p>
            <a:pPr eaLnBrk="1" hangingPunct="1">
              <a:defRPr/>
            </a:pPr>
            <a:r>
              <a:rPr lang="en-US" sz="4000" b="1" dirty="0"/>
              <a:t>12 Objectives of the Policy</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grpId="0" nodeType="clickEffect">
                                  <p:stCondLst>
                                    <p:cond delay="0"/>
                                  </p:stCondLst>
                                  <p:childTnLst>
                                    <p:set>
                                      <p:cBhvr>
                                        <p:cTn id="6" dur="1" fill="hold">
                                          <p:stCondLst>
                                            <p:cond delay="0"/>
                                          </p:stCondLst>
                                        </p:cTn>
                                        <p:tgtEl>
                                          <p:spTgt spid="103427">
                                            <p:txEl>
                                              <p:pRg st="0" end="0"/>
                                            </p:txEl>
                                          </p:spTgt>
                                        </p:tgtEl>
                                        <p:attrNameLst>
                                          <p:attrName>style.visibility</p:attrName>
                                        </p:attrNameLst>
                                      </p:cBhvr>
                                      <p:to>
                                        <p:strVal val="visible"/>
                                      </p:to>
                                    </p:set>
                                    <p:animEffect transition="in" filter="slide(fromBottom)">
                                      <p:cBhvr>
                                        <p:cTn id="7" dur="500"/>
                                        <p:tgtEl>
                                          <p:spTgt spid="103427">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grpId="0" nodeType="clickEffect">
                                  <p:stCondLst>
                                    <p:cond delay="0"/>
                                  </p:stCondLst>
                                  <p:childTnLst>
                                    <p:set>
                                      <p:cBhvr>
                                        <p:cTn id="11" dur="1" fill="hold">
                                          <p:stCondLst>
                                            <p:cond delay="0"/>
                                          </p:stCondLst>
                                        </p:cTn>
                                        <p:tgtEl>
                                          <p:spTgt spid="103427">
                                            <p:txEl>
                                              <p:pRg st="1" end="1"/>
                                            </p:txEl>
                                          </p:spTgt>
                                        </p:tgtEl>
                                        <p:attrNameLst>
                                          <p:attrName>style.visibility</p:attrName>
                                        </p:attrNameLst>
                                      </p:cBhvr>
                                      <p:to>
                                        <p:strVal val="visible"/>
                                      </p:to>
                                    </p:set>
                                    <p:animEffect transition="in" filter="slide(fromBottom)">
                                      <p:cBhvr>
                                        <p:cTn id="12" dur="500"/>
                                        <p:tgtEl>
                                          <p:spTgt spid="103427">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3427" grpId="0" uiExpand="1" build="p"/>
    </p:bld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1" name="Rectangle 3"/>
          <p:cNvSpPr>
            <a:spLocks noGrp="1" noChangeArrowheads="1"/>
          </p:cNvSpPr>
          <p:nvPr>
            <p:ph type="body" idx="1"/>
          </p:nvPr>
        </p:nvSpPr>
        <p:spPr>
          <a:xfrm>
            <a:off x="457200" y="381000"/>
            <a:ext cx="8229600" cy="5715000"/>
          </a:xfrm>
        </p:spPr>
        <p:txBody>
          <a:bodyPr/>
          <a:lstStyle/>
          <a:p>
            <a:pPr marL="609600" indent="-609600" eaLnBrk="1" hangingPunct="1">
              <a:buFont typeface="+mj-lt"/>
              <a:buAutoNum type="arabicPeriod" startAt="3"/>
              <a:defRPr/>
            </a:pPr>
            <a:r>
              <a:rPr lang="en-US" dirty="0"/>
              <a:t>to </a:t>
            </a:r>
            <a:r>
              <a:rPr lang="en-US" dirty="0">
                <a:solidFill>
                  <a:srgbClr val="FF0000"/>
                </a:solidFill>
              </a:rPr>
              <a:t>exert pressure by examples </a:t>
            </a:r>
            <a:r>
              <a:rPr lang="en-US" dirty="0"/>
              <a:t>of the privileged , the influential and the wealthy to exercise </a:t>
            </a:r>
            <a:r>
              <a:rPr lang="en-US" dirty="0">
                <a:solidFill>
                  <a:srgbClr val="FF0000"/>
                </a:solidFill>
              </a:rPr>
              <a:t>restraints from  consumption.</a:t>
            </a:r>
          </a:p>
          <a:p>
            <a:pPr marL="609600" indent="-609600" eaLnBrk="1" hangingPunct="1">
              <a:buFont typeface="+mj-lt"/>
              <a:buAutoNum type="arabicPeriod" startAt="3"/>
              <a:defRPr/>
            </a:pPr>
            <a:r>
              <a:rPr lang="en-US" dirty="0"/>
              <a:t>to promote, expand, and strengthen social welfare </a:t>
            </a:r>
            <a:r>
              <a:rPr lang="en-US" dirty="0" err="1"/>
              <a:t>programmes</a:t>
            </a:r>
            <a:r>
              <a:rPr lang="en-US" dirty="0"/>
              <a:t> of </a:t>
            </a:r>
            <a:r>
              <a:rPr lang="en-US" dirty="0">
                <a:solidFill>
                  <a:srgbClr val="FF0000"/>
                </a:solidFill>
              </a:rPr>
              <a:t>non-government agencies</a:t>
            </a:r>
            <a:r>
              <a:rPr lang="en-US" dirty="0"/>
              <a:t>.</a:t>
            </a:r>
          </a:p>
          <a:p>
            <a:pPr marL="609600" indent="-609600" eaLnBrk="1" hangingPunct="1">
              <a:buFont typeface="+mj-lt"/>
              <a:buAutoNum type="arabicPeriod" startAt="3"/>
              <a:defRPr/>
            </a:pPr>
            <a:r>
              <a:rPr lang="en-US" dirty="0"/>
              <a:t>to promote, strengthen and expand the </a:t>
            </a:r>
            <a:r>
              <a:rPr lang="en-US" dirty="0">
                <a:solidFill>
                  <a:srgbClr val="FF0000"/>
                </a:solidFill>
              </a:rPr>
              <a:t>public sector </a:t>
            </a:r>
            <a:r>
              <a:rPr lang="en-US" dirty="0"/>
              <a:t>social welfare </a:t>
            </a:r>
            <a:r>
              <a:rPr lang="en-US" dirty="0" err="1"/>
              <a:t>programmes</a:t>
            </a:r>
            <a:r>
              <a:rPr lang="en-US" dirty="0"/>
              <a:t>.</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grpId="0" nodeType="clickEffect">
                                  <p:stCondLst>
                                    <p:cond delay="0"/>
                                  </p:stCondLst>
                                  <p:childTnLst>
                                    <p:set>
                                      <p:cBhvr>
                                        <p:cTn id="6" dur="1" fill="hold">
                                          <p:stCondLst>
                                            <p:cond delay="0"/>
                                          </p:stCondLst>
                                        </p:cTn>
                                        <p:tgtEl>
                                          <p:spTgt spid="104451">
                                            <p:txEl>
                                              <p:pRg st="0" end="0"/>
                                            </p:txEl>
                                          </p:spTgt>
                                        </p:tgtEl>
                                        <p:attrNameLst>
                                          <p:attrName>style.visibility</p:attrName>
                                        </p:attrNameLst>
                                      </p:cBhvr>
                                      <p:to>
                                        <p:strVal val="visible"/>
                                      </p:to>
                                    </p:set>
                                    <p:animEffect transition="in" filter="slide(fromBottom)">
                                      <p:cBhvr>
                                        <p:cTn id="7" dur="500"/>
                                        <p:tgtEl>
                                          <p:spTgt spid="104451">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grpId="0" nodeType="clickEffect">
                                  <p:stCondLst>
                                    <p:cond delay="0"/>
                                  </p:stCondLst>
                                  <p:childTnLst>
                                    <p:set>
                                      <p:cBhvr>
                                        <p:cTn id="11" dur="1" fill="hold">
                                          <p:stCondLst>
                                            <p:cond delay="0"/>
                                          </p:stCondLst>
                                        </p:cTn>
                                        <p:tgtEl>
                                          <p:spTgt spid="104451">
                                            <p:txEl>
                                              <p:pRg st="1" end="1"/>
                                            </p:txEl>
                                          </p:spTgt>
                                        </p:tgtEl>
                                        <p:attrNameLst>
                                          <p:attrName>style.visibility</p:attrName>
                                        </p:attrNameLst>
                                      </p:cBhvr>
                                      <p:to>
                                        <p:strVal val="visible"/>
                                      </p:to>
                                    </p:set>
                                    <p:animEffect transition="in" filter="slide(fromBottom)">
                                      <p:cBhvr>
                                        <p:cTn id="12" dur="500"/>
                                        <p:tgtEl>
                                          <p:spTgt spid="104451">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grpId="0" nodeType="clickEffect">
                                  <p:stCondLst>
                                    <p:cond delay="0"/>
                                  </p:stCondLst>
                                  <p:childTnLst>
                                    <p:set>
                                      <p:cBhvr>
                                        <p:cTn id="16" dur="1" fill="hold">
                                          <p:stCondLst>
                                            <p:cond delay="0"/>
                                          </p:stCondLst>
                                        </p:cTn>
                                        <p:tgtEl>
                                          <p:spTgt spid="104451">
                                            <p:txEl>
                                              <p:pRg st="2" end="2"/>
                                            </p:txEl>
                                          </p:spTgt>
                                        </p:tgtEl>
                                        <p:attrNameLst>
                                          <p:attrName>style.visibility</p:attrName>
                                        </p:attrNameLst>
                                      </p:cBhvr>
                                      <p:to>
                                        <p:strVal val="visible"/>
                                      </p:to>
                                    </p:set>
                                    <p:animEffect transition="in" filter="slide(fromBottom)">
                                      <p:cBhvr>
                                        <p:cTn id="17" dur="500"/>
                                        <p:tgtEl>
                                          <p:spTgt spid="104451">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4451" grpId="0" uiExpand="1" build="p"/>
    </p:bld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475" name="Rectangle 3"/>
          <p:cNvSpPr>
            <a:spLocks noGrp="1" noChangeArrowheads="1"/>
          </p:cNvSpPr>
          <p:nvPr>
            <p:ph type="body" idx="1"/>
          </p:nvPr>
        </p:nvSpPr>
        <p:spPr>
          <a:xfrm>
            <a:off x="457200" y="214290"/>
            <a:ext cx="8229600" cy="6357982"/>
          </a:xfrm>
        </p:spPr>
        <p:txBody>
          <a:bodyPr>
            <a:normAutofit/>
          </a:bodyPr>
          <a:lstStyle/>
          <a:p>
            <a:pPr marL="609600" indent="-609600" eaLnBrk="1" hangingPunct="1">
              <a:buFont typeface="+mj-lt"/>
              <a:buAutoNum type="arabicPeriod" startAt="6"/>
              <a:defRPr/>
            </a:pPr>
            <a:r>
              <a:rPr lang="en-US" dirty="0"/>
              <a:t>to develop and provide facilities and services for </a:t>
            </a:r>
            <a:r>
              <a:rPr lang="en-US" dirty="0">
                <a:solidFill>
                  <a:srgbClr val="FF0000"/>
                </a:solidFill>
              </a:rPr>
              <a:t>welfare of the people </a:t>
            </a:r>
            <a:r>
              <a:rPr lang="en-US" dirty="0"/>
              <a:t>in general and the oppressed and needy, disabled and under privileged in particular.</a:t>
            </a:r>
          </a:p>
          <a:p>
            <a:pPr marL="609600" indent="-609600" eaLnBrk="1" hangingPunct="1">
              <a:buFont typeface="+mj-lt"/>
              <a:buAutoNum type="arabicPeriod" startAt="6"/>
              <a:defRPr/>
            </a:pPr>
            <a:r>
              <a:rPr lang="en-US" dirty="0"/>
              <a:t>to adopt measure for provision of social welfare services and facilities for the </a:t>
            </a:r>
            <a:r>
              <a:rPr lang="en-US" dirty="0">
                <a:solidFill>
                  <a:srgbClr val="FF0000"/>
                </a:solidFill>
              </a:rPr>
              <a:t>minorities</a:t>
            </a:r>
            <a:r>
              <a:rPr lang="en-US" dirty="0"/>
              <a:t>.</a:t>
            </a:r>
          </a:p>
          <a:p>
            <a:pPr marL="609600" indent="-609600" algn="l" eaLnBrk="1" hangingPunct="1">
              <a:buFont typeface="+mj-lt"/>
              <a:buAutoNum type="arabicPeriod" startAt="6"/>
              <a:defRPr/>
            </a:pPr>
            <a:r>
              <a:rPr lang="en-US" dirty="0"/>
              <a:t>to develop services and facilities for the residents of </a:t>
            </a:r>
            <a:r>
              <a:rPr lang="en-US" dirty="0">
                <a:solidFill>
                  <a:srgbClr val="FF0000"/>
                </a:solidFill>
              </a:rPr>
              <a:t>urban slums</a:t>
            </a:r>
            <a:r>
              <a:rPr lang="en-US" dirty="0"/>
              <a:t>, and </a:t>
            </a:r>
            <a:r>
              <a:rPr lang="en-US" dirty="0">
                <a:solidFill>
                  <a:srgbClr val="FF0000"/>
                </a:solidFill>
              </a:rPr>
              <a:t>rural backward </a:t>
            </a:r>
            <a:r>
              <a:rPr lang="en-US" dirty="0"/>
              <a:t>and other under privileged areas.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105475">
                                            <p:txEl>
                                              <p:pRg st="0" end="0"/>
                                            </p:txEl>
                                          </p:spTgt>
                                        </p:tgtEl>
                                        <p:attrNameLst>
                                          <p:attrName>style.visibility</p:attrName>
                                        </p:attrNameLst>
                                      </p:cBhvr>
                                      <p:to>
                                        <p:strVal val="visible"/>
                                      </p:to>
                                    </p:set>
                                    <p:animEffect transition="in" filter="slide(fromBottom)">
                                      <p:cBhvr>
                                        <p:cTn id="7" dur="500"/>
                                        <p:tgtEl>
                                          <p:spTgt spid="105475">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nodeType="clickEffect">
                                  <p:stCondLst>
                                    <p:cond delay="0"/>
                                  </p:stCondLst>
                                  <p:childTnLst>
                                    <p:set>
                                      <p:cBhvr>
                                        <p:cTn id="11" dur="1" fill="hold">
                                          <p:stCondLst>
                                            <p:cond delay="0"/>
                                          </p:stCondLst>
                                        </p:cTn>
                                        <p:tgtEl>
                                          <p:spTgt spid="105475">
                                            <p:txEl>
                                              <p:pRg st="1" end="1"/>
                                            </p:txEl>
                                          </p:spTgt>
                                        </p:tgtEl>
                                        <p:attrNameLst>
                                          <p:attrName>style.visibility</p:attrName>
                                        </p:attrNameLst>
                                      </p:cBhvr>
                                      <p:to>
                                        <p:strVal val="visible"/>
                                      </p:to>
                                    </p:set>
                                    <p:animEffect transition="in" filter="slide(fromBottom)">
                                      <p:cBhvr>
                                        <p:cTn id="12" dur="500"/>
                                        <p:tgtEl>
                                          <p:spTgt spid="105475">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105475">
                                            <p:txEl>
                                              <p:pRg st="2" end="2"/>
                                            </p:txEl>
                                          </p:spTgt>
                                        </p:tgtEl>
                                        <p:attrNameLst>
                                          <p:attrName>style.visibility</p:attrName>
                                        </p:attrNameLst>
                                      </p:cBhvr>
                                      <p:to>
                                        <p:strVal val="visible"/>
                                      </p:to>
                                    </p:set>
                                    <p:animEffect transition="in" filter="slide(fromBottom)">
                                      <p:cBhvr>
                                        <p:cTn id="17" dur="500"/>
                                        <p:tgtEl>
                                          <p:spTgt spid="105475">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Elements of Social Policy</a:t>
            </a:r>
          </a:p>
        </p:txBody>
      </p:sp>
      <p:sp>
        <p:nvSpPr>
          <p:cNvPr id="3" name="Content Placeholder 2"/>
          <p:cNvSpPr>
            <a:spLocks noGrp="1"/>
          </p:cNvSpPr>
          <p:nvPr>
            <p:ph idx="1"/>
          </p:nvPr>
        </p:nvSpPr>
        <p:spPr/>
        <p:txBody>
          <a:bodyPr>
            <a:normAutofit fontScale="92500" lnSpcReduction="20000"/>
          </a:bodyPr>
          <a:lstStyle/>
          <a:p>
            <a:pPr marL="514350" lvl="0" indent="-514350">
              <a:buFont typeface="+mj-lt"/>
              <a:buAutoNum type="arabicPeriod"/>
            </a:pPr>
            <a:r>
              <a:rPr lang="en-US" dirty="0"/>
              <a:t>A community development </a:t>
            </a:r>
            <a:r>
              <a:rPr lang="en-US" dirty="0" err="1"/>
              <a:t>programme</a:t>
            </a:r>
            <a:r>
              <a:rPr lang="en-US" dirty="0"/>
              <a:t>; </a:t>
            </a:r>
          </a:p>
          <a:p>
            <a:pPr marL="514350" lvl="0" indent="-514350">
              <a:buFont typeface="+mj-lt"/>
              <a:buAutoNum type="arabicPeriod"/>
            </a:pPr>
            <a:r>
              <a:rPr lang="en-US" dirty="0"/>
              <a:t>A </a:t>
            </a:r>
            <a:r>
              <a:rPr lang="en-US" dirty="0" err="1"/>
              <a:t>programme</a:t>
            </a:r>
            <a:r>
              <a:rPr lang="en-US" dirty="0"/>
              <a:t> to stimulate the development of private agencies;</a:t>
            </a:r>
          </a:p>
          <a:p>
            <a:pPr marL="514350" lvl="0" indent="-514350">
              <a:buFont typeface="+mj-lt"/>
              <a:buAutoNum type="arabicPeriod"/>
            </a:pPr>
            <a:r>
              <a:rPr lang="en-US" dirty="0"/>
              <a:t>A </a:t>
            </a:r>
            <a:r>
              <a:rPr lang="en-US" dirty="0" err="1"/>
              <a:t>programme</a:t>
            </a:r>
            <a:r>
              <a:rPr lang="en-US" dirty="0"/>
              <a:t> to stimulate the development of social welfare </a:t>
            </a:r>
            <a:r>
              <a:rPr lang="en-US" dirty="0" err="1"/>
              <a:t>programme</a:t>
            </a:r>
            <a:r>
              <a:rPr lang="en-US" dirty="0"/>
              <a:t> in the provinces and local authorities (i.e. decentralization of social welfare);</a:t>
            </a:r>
          </a:p>
          <a:p>
            <a:pPr marL="514350" lvl="0" indent="-514350">
              <a:buFont typeface="+mj-lt"/>
              <a:buAutoNum type="arabicPeriod"/>
            </a:pPr>
            <a:r>
              <a:rPr lang="en-US" dirty="0"/>
              <a:t>A new housing policy; and </a:t>
            </a:r>
          </a:p>
          <a:p>
            <a:pPr marL="514350" indent="-514350">
              <a:buFont typeface="+mj-lt"/>
              <a:buAutoNum type="arabicPeriod"/>
            </a:pPr>
            <a:r>
              <a:rPr lang="en-US" dirty="0"/>
              <a:t>A new extended </a:t>
            </a:r>
            <a:r>
              <a:rPr lang="en-US" dirty="0" err="1"/>
              <a:t>programme</a:t>
            </a:r>
            <a:r>
              <a:rPr lang="en-US" dirty="0"/>
              <a:t> for </a:t>
            </a:r>
            <a:r>
              <a:rPr lang="en-US" dirty="0" err="1"/>
              <a:t>labour</a:t>
            </a:r>
            <a:r>
              <a:rPr lang="en-US" dirty="0"/>
              <a:t> protection.</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lide(fromBottom)">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slide(fromBottom)">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slide(fromBottom)">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2" presetClass="entr" presetSubtype="4"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slide(fromBottom)">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2" presetClass="entr" presetSubtype="4"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slide(fromBottom)">
                                      <p:cBhvr>
                                        <p:cTn id="2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499" name="Rectangle 3"/>
          <p:cNvSpPr>
            <a:spLocks noGrp="1" noChangeArrowheads="1"/>
          </p:cNvSpPr>
          <p:nvPr>
            <p:ph type="body" idx="1"/>
          </p:nvPr>
        </p:nvSpPr>
        <p:spPr>
          <a:xfrm>
            <a:off x="457200" y="762000"/>
            <a:ext cx="8229600" cy="5334000"/>
          </a:xfrm>
        </p:spPr>
        <p:txBody>
          <a:bodyPr/>
          <a:lstStyle/>
          <a:p>
            <a:pPr marL="609600" indent="-609600" eaLnBrk="1" hangingPunct="1">
              <a:buFont typeface="+mj-lt"/>
              <a:buAutoNum type="arabicPeriod" startAt="9"/>
              <a:defRPr/>
            </a:pPr>
            <a:r>
              <a:rPr lang="en-US" dirty="0"/>
              <a:t>to take effective measures to eliminate social evils, recognizing “</a:t>
            </a:r>
            <a:r>
              <a:rPr lang="en-US" dirty="0" err="1">
                <a:solidFill>
                  <a:srgbClr val="FF0000"/>
                </a:solidFill>
              </a:rPr>
              <a:t>Sifarish</a:t>
            </a:r>
            <a:r>
              <a:rPr lang="en-US" dirty="0">
                <a:solidFill>
                  <a:srgbClr val="FF0000"/>
                </a:solidFill>
              </a:rPr>
              <a:t> System</a:t>
            </a:r>
            <a:r>
              <a:rPr lang="en-US" dirty="0"/>
              <a:t>”  as such.</a:t>
            </a:r>
          </a:p>
          <a:p>
            <a:pPr marL="609600" indent="-609600" eaLnBrk="1" hangingPunct="1">
              <a:buFont typeface="+mj-lt"/>
              <a:buAutoNum type="arabicPeriod" startAt="9"/>
              <a:defRPr/>
            </a:pPr>
            <a:r>
              <a:rPr lang="en-US" dirty="0"/>
              <a:t>to create conditions for integration of the under privileged and the </a:t>
            </a:r>
            <a:r>
              <a:rPr lang="en-US" dirty="0">
                <a:solidFill>
                  <a:srgbClr val="FF0000"/>
                </a:solidFill>
              </a:rPr>
              <a:t>disabled </a:t>
            </a:r>
            <a:r>
              <a:rPr lang="en-US" dirty="0"/>
              <a:t>into the mainstream of life.</a:t>
            </a:r>
          </a:p>
          <a:p>
            <a:pPr marL="609600" indent="-609600">
              <a:buFont typeface="+mj-lt"/>
              <a:buAutoNum type="arabicPeriod" startAt="11"/>
              <a:defRPr/>
            </a:pPr>
            <a:r>
              <a:rPr lang="en-US" dirty="0"/>
              <a:t>to eliminate all forms of  </a:t>
            </a:r>
            <a:r>
              <a:rPr lang="en-US" dirty="0">
                <a:solidFill>
                  <a:srgbClr val="FF0000"/>
                </a:solidFill>
              </a:rPr>
              <a:t>discrimination</a:t>
            </a:r>
          </a:p>
          <a:p>
            <a:pPr marL="609600" indent="-609600">
              <a:buFont typeface="+mj-lt"/>
              <a:buAutoNum type="arabicPeriod" startAt="11"/>
              <a:defRPr/>
            </a:pPr>
            <a:r>
              <a:rPr lang="en-US" dirty="0"/>
              <a:t>to protect from national and foreign </a:t>
            </a:r>
            <a:r>
              <a:rPr lang="en-US" dirty="0">
                <a:solidFill>
                  <a:srgbClr val="FF0000"/>
                </a:solidFill>
              </a:rPr>
              <a:t>exploitation </a:t>
            </a:r>
            <a:r>
              <a:rPr lang="en-US" dirty="0"/>
              <a:t>all vulnerable sections of the society.</a:t>
            </a:r>
          </a:p>
          <a:p>
            <a:pPr marL="609600" indent="-609600" eaLnBrk="1" hangingPunct="1">
              <a:buFont typeface="+mj-lt"/>
              <a:buAutoNum type="arabicPeriod" startAt="9"/>
              <a:defRPr/>
            </a:pP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106499">
                                            <p:txEl>
                                              <p:pRg st="0" end="0"/>
                                            </p:txEl>
                                          </p:spTgt>
                                        </p:tgtEl>
                                        <p:attrNameLst>
                                          <p:attrName>style.visibility</p:attrName>
                                        </p:attrNameLst>
                                      </p:cBhvr>
                                      <p:to>
                                        <p:strVal val="visible"/>
                                      </p:to>
                                    </p:set>
                                    <p:animEffect transition="in" filter="slide(fromBottom)">
                                      <p:cBhvr>
                                        <p:cTn id="7" dur="500"/>
                                        <p:tgtEl>
                                          <p:spTgt spid="106499">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nodeType="clickEffect">
                                  <p:stCondLst>
                                    <p:cond delay="0"/>
                                  </p:stCondLst>
                                  <p:childTnLst>
                                    <p:set>
                                      <p:cBhvr>
                                        <p:cTn id="11" dur="1" fill="hold">
                                          <p:stCondLst>
                                            <p:cond delay="0"/>
                                          </p:stCondLst>
                                        </p:cTn>
                                        <p:tgtEl>
                                          <p:spTgt spid="106499">
                                            <p:txEl>
                                              <p:pRg st="1" end="1"/>
                                            </p:txEl>
                                          </p:spTgt>
                                        </p:tgtEl>
                                        <p:attrNameLst>
                                          <p:attrName>style.visibility</p:attrName>
                                        </p:attrNameLst>
                                      </p:cBhvr>
                                      <p:to>
                                        <p:strVal val="visible"/>
                                      </p:to>
                                    </p:set>
                                    <p:animEffect transition="in" filter="slide(fromBottom)">
                                      <p:cBhvr>
                                        <p:cTn id="12" dur="500"/>
                                        <p:tgtEl>
                                          <p:spTgt spid="106499">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106499">
                                            <p:txEl>
                                              <p:pRg st="2" end="2"/>
                                            </p:txEl>
                                          </p:spTgt>
                                        </p:tgtEl>
                                        <p:attrNameLst>
                                          <p:attrName>style.visibility</p:attrName>
                                        </p:attrNameLst>
                                      </p:cBhvr>
                                      <p:to>
                                        <p:strVal val="visible"/>
                                      </p:to>
                                    </p:set>
                                    <p:animEffect transition="in" filter="slide(fromBottom)">
                                      <p:cBhvr>
                                        <p:cTn id="17" dur="500"/>
                                        <p:tgtEl>
                                          <p:spTgt spid="106499">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2" presetClass="entr" presetSubtype="4" fill="hold" nodeType="clickEffect">
                                  <p:stCondLst>
                                    <p:cond delay="0"/>
                                  </p:stCondLst>
                                  <p:childTnLst>
                                    <p:set>
                                      <p:cBhvr>
                                        <p:cTn id="21" dur="1" fill="hold">
                                          <p:stCondLst>
                                            <p:cond delay="0"/>
                                          </p:stCondLst>
                                        </p:cTn>
                                        <p:tgtEl>
                                          <p:spTgt spid="106499">
                                            <p:txEl>
                                              <p:pRg st="3" end="3"/>
                                            </p:txEl>
                                          </p:spTgt>
                                        </p:tgtEl>
                                        <p:attrNameLst>
                                          <p:attrName>style.visibility</p:attrName>
                                        </p:attrNameLst>
                                      </p:cBhvr>
                                      <p:to>
                                        <p:strVal val="visible"/>
                                      </p:to>
                                    </p:set>
                                    <p:animEffect transition="in" filter="slide(fromBottom)">
                                      <p:cBhvr>
                                        <p:cTn id="22" dur="500"/>
                                        <p:tgtEl>
                                          <p:spTgt spid="106499">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3" name="Rectangle 3"/>
          <p:cNvSpPr>
            <a:spLocks noGrp="1" noChangeArrowheads="1"/>
          </p:cNvSpPr>
          <p:nvPr>
            <p:ph type="body" idx="1"/>
          </p:nvPr>
        </p:nvSpPr>
        <p:spPr>
          <a:xfrm>
            <a:off x="457200" y="1500174"/>
            <a:ext cx="8229600" cy="4595826"/>
          </a:xfrm>
        </p:spPr>
        <p:txBody>
          <a:bodyPr/>
          <a:lstStyle/>
          <a:p>
            <a:pPr marL="609600" indent="-609600" eaLnBrk="1" hangingPunct="1">
              <a:defRPr/>
            </a:pPr>
            <a:r>
              <a:rPr lang="en-US" sz="2800" dirty="0"/>
              <a:t>It was decided that these objectives would be obtained by </a:t>
            </a:r>
            <a:r>
              <a:rPr lang="en-US" sz="2800" dirty="0">
                <a:solidFill>
                  <a:srgbClr val="FF0000"/>
                </a:solidFill>
              </a:rPr>
              <a:t>mobilizing mass media </a:t>
            </a:r>
            <a:r>
              <a:rPr lang="en-US" sz="2800" dirty="0"/>
              <a:t>to create social awareness. </a:t>
            </a:r>
          </a:p>
          <a:p>
            <a:pPr marL="609600" indent="-609600" eaLnBrk="1" hangingPunct="1">
              <a:defRPr/>
            </a:pPr>
            <a:r>
              <a:rPr lang="en-US" sz="2800" dirty="0"/>
              <a:t>The important role of the </a:t>
            </a:r>
            <a:r>
              <a:rPr lang="en-US" sz="2800" dirty="0">
                <a:solidFill>
                  <a:srgbClr val="FF0000"/>
                </a:solidFill>
              </a:rPr>
              <a:t>voluntary efforts </a:t>
            </a:r>
            <a:r>
              <a:rPr lang="en-US" sz="2800" dirty="0"/>
              <a:t>was considered to be indispensable in the management of social services. </a:t>
            </a:r>
          </a:p>
          <a:p>
            <a:pPr marL="609600" indent="-609600" eaLnBrk="1" hangingPunct="1">
              <a:defRPr/>
            </a:pPr>
            <a:r>
              <a:rPr lang="en-US" sz="2800" dirty="0"/>
              <a:t>The 8,000 and odd </a:t>
            </a:r>
            <a:r>
              <a:rPr lang="en-US" sz="2800" dirty="0">
                <a:solidFill>
                  <a:srgbClr val="FF0000"/>
                </a:solidFill>
              </a:rPr>
              <a:t>voluntary social welfare agencies </a:t>
            </a:r>
            <a:r>
              <a:rPr lang="en-US" sz="2800" dirty="0"/>
              <a:t>in the country would be coordinated.</a:t>
            </a:r>
          </a:p>
        </p:txBody>
      </p:sp>
      <p:sp>
        <p:nvSpPr>
          <p:cNvPr id="3" name="Rectangle 2"/>
          <p:cNvSpPr>
            <a:spLocks noGrp="1" noChangeArrowheads="1"/>
          </p:cNvSpPr>
          <p:nvPr>
            <p:ph type="title"/>
          </p:nvPr>
        </p:nvSpPr>
        <p:spPr>
          <a:xfrm>
            <a:off x="457200" y="274638"/>
            <a:ext cx="8229600" cy="1143000"/>
          </a:xfrm>
        </p:spPr>
        <p:txBody>
          <a:bodyPr/>
          <a:lstStyle/>
          <a:p>
            <a:pPr eaLnBrk="1" hangingPunct="1">
              <a:defRPr/>
            </a:pPr>
            <a:r>
              <a:rPr lang="en-US" sz="4000" b="1" dirty="0"/>
              <a:t>Implementation Strategy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107523">
                                            <p:txEl>
                                              <p:pRg st="0" end="0"/>
                                            </p:txEl>
                                          </p:spTgt>
                                        </p:tgtEl>
                                        <p:attrNameLst>
                                          <p:attrName>style.visibility</p:attrName>
                                        </p:attrNameLst>
                                      </p:cBhvr>
                                      <p:to>
                                        <p:strVal val="visible"/>
                                      </p:to>
                                    </p:set>
                                    <p:animEffect transition="in" filter="slide(fromBottom)">
                                      <p:cBhvr>
                                        <p:cTn id="7" dur="500"/>
                                        <p:tgtEl>
                                          <p:spTgt spid="10752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nodeType="clickEffect">
                                  <p:stCondLst>
                                    <p:cond delay="0"/>
                                  </p:stCondLst>
                                  <p:childTnLst>
                                    <p:set>
                                      <p:cBhvr>
                                        <p:cTn id="11" dur="1" fill="hold">
                                          <p:stCondLst>
                                            <p:cond delay="0"/>
                                          </p:stCondLst>
                                        </p:cTn>
                                        <p:tgtEl>
                                          <p:spTgt spid="107523">
                                            <p:txEl>
                                              <p:pRg st="1" end="1"/>
                                            </p:txEl>
                                          </p:spTgt>
                                        </p:tgtEl>
                                        <p:attrNameLst>
                                          <p:attrName>style.visibility</p:attrName>
                                        </p:attrNameLst>
                                      </p:cBhvr>
                                      <p:to>
                                        <p:strVal val="visible"/>
                                      </p:to>
                                    </p:set>
                                    <p:animEffect transition="in" filter="slide(fromBottom)">
                                      <p:cBhvr>
                                        <p:cTn id="12" dur="500"/>
                                        <p:tgtEl>
                                          <p:spTgt spid="10752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107523">
                                            <p:txEl>
                                              <p:pRg st="2" end="2"/>
                                            </p:txEl>
                                          </p:spTgt>
                                        </p:tgtEl>
                                        <p:attrNameLst>
                                          <p:attrName>style.visibility</p:attrName>
                                        </p:attrNameLst>
                                      </p:cBhvr>
                                      <p:to>
                                        <p:strVal val="visible"/>
                                      </p:to>
                                    </p:set>
                                    <p:animEffect transition="in" filter="slide(fromBottom)">
                                      <p:cBhvr>
                                        <p:cTn id="17" dur="500"/>
                                        <p:tgtEl>
                                          <p:spTgt spid="10752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546" name="Rectangle 2"/>
          <p:cNvSpPr>
            <a:spLocks noGrp="1" noChangeArrowheads="1"/>
          </p:cNvSpPr>
          <p:nvPr>
            <p:ph type="title"/>
          </p:nvPr>
        </p:nvSpPr>
        <p:spPr/>
        <p:txBody>
          <a:bodyPr/>
          <a:lstStyle/>
          <a:p>
            <a:pPr eaLnBrk="1" hangingPunct="1">
              <a:defRPr/>
            </a:pPr>
            <a:r>
              <a:rPr lang="en-US" b="1"/>
              <a:t>TARGET GROUPS</a:t>
            </a:r>
          </a:p>
        </p:txBody>
      </p:sp>
      <p:sp>
        <p:nvSpPr>
          <p:cNvPr id="108547" name="Rectangle 3"/>
          <p:cNvSpPr>
            <a:spLocks noGrp="1" noChangeArrowheads="1"/>
          </p:cNvSpPr>
          <p:nvPr>
            <p:ph type="body" idx="1"/>
          </p:nvPr>
        </p:nvSpPr>
        <p:spPr/>
        <p:txBody>
          <a:bodyPr>
            <a:normAutofit fontScale="70000" lnSpcReduction="20000"/>
          </a:bodyPr>
          <a:lstStyle/>
          <a:p>
            <a:pPr eaLnBrk="1" hangingPunct="1">
              <a:defRPr/>
            </a:pPr>
            <a:r>
              <a:rPr lang="en-US" sz="4000" dirty="0"/>
              <a:t>The policy singled out target groups such as </a:t>
            </a:r>
          </a:p>
          <a:p>
            <a:pPr lvl="1">
              <a:defRPr/>
            </a:pPr>
            <a:r>
              <a:rPr lang="en-US" sz="3600" dirty="0">
                <a:solidFill>
                  <a:srgbClr val="FF0000"/>
                </a:solidFill>
              </a:rPr>
              <a:t>children</a:t>
            </a:r>
            <a:r>
              <a:rPr lang="en-US" sz="3600" dirty="0"/>
              <a:t>, </a:t>
            </a:r>
          </a:p>
          <a:p>
            <a:pPr lvl="1">
              <a:defRPr/>
            </a:pPr>
            <a:r>
              <a:rPr lang="en-US" sz="3600" dirty="0"/>
              <a:t>women, </a:t>
            </a:r>
          </a:p>
          <a:p>
            <a:pPr lvl="1">
              <a:defRPr/>
            </a:pPr>
            <a:r>
              <a:rPr lang="en-US" sz="3600" dirty="0">
                <a:solidFill>
                  <a:srgbClr val="FF0000"/>
                </a:solidFill>
              </a:rPr>
              <a:t>senior citizens</a:t>
            </a:r>
            <a:r>
              <a:rPr lang="en-US" sz="3600" dirty="0"/>
              <a:t>, </a:t>
            </a:r>
          </a:p>
          <a:p>
            <a:pPr lvl="1">
              <a:defRPr/>
            </a:pPr>
            <a:r>
              <a:rPr lang="en-US" sz="3600" dirty="0"/>
              <a:t>religious minorities, </a:t>
            </a:r>
          </a:p>
          <a:p>
            <a:pPr lvl="1">
              <a:defRPr/>
            </a:pPr>
            <a:r>
              <a:rPr lang="en-US" sz="3600" dirty="0">
                <a:solidFill>
                  <a:srgbClr val="FF0000"/>
                </a:solidFill>
              </a:rPr>
              <a:t>the disabled</a:t>
            </a:r>
            <a:r>
              <a:rPr lang="en-US" sz="3600" dirty="0"/>
              <a:t>, </a:t>
            </a:r>
          </a:p>
          <a:p>
            <a:pPr lvl="1">
              <a:defRPr/>
            </a:pPr>
            <a:r>
              <a:rPr lang="en-US" sz="3600" dirty="0"/>
              <a:t>beggars, </a:t>
            </a:r>
          </a:p>
          <a:p>
            <a:pPr lvl="1">
              <a:defRPr/>
            </a:pPr>
            <a:r>
              <a:rPr lang="en-US" sz="3600" dirty="0">
                <a:solidFill>
                  <a:srgbClr val="FF0000"/>
                </a:solidFill>
              </a:rPr>
              <a:t>prisoners</a:t>
            </a:r>
            <a:r>
              <a:rPr lang="en-US" sz="3600" dirty="0"/>
              <a:t>, </a:t>
            </a:r>
          </a:p>
          <a:p>
            <a:pPr lvl="1">
              <a:defRPr/>
            </a:pPr>
            <a:r>
              <a:rPr lang="en-US" sz="3600" dirty="0">
                <a:solidFill>
                  <a:srgbClr val="FF0000"/>
                </a:solidFill>
              </a:rPr>
              <a:t>drug addicts</a:t>
            </a:r>
            <a:r>
              <a:rPr lang="en-US" sz="3600" dirty="0"/>
              <a:t>, </a:t>
            </a:r>
          </a:p>
          <a:p>
            <a:pPr lvl="1">
              <a:defRPr/>
            </a:pPr>
            <a:r>
              <a:rPr lang="en-US" sz="3600" dirty="0"/>
              <a:t>patients, </a:t>
            </a:r>
            <a:r>
              <a:rPr lang="en-US" sz="3600" dirty="0">
                <a:solidFill>
                  <a:srgbClr val="FF0000"/>
                </a:solidFill>
              </a:rPr>
              <a:t>students </a:t>
            </a:r>
            <a:r>
              <a:rPr lang="en-US" sz="3600" dirty="0"/>
              <a:t>and </a:t>
            </a:r>
          </a:p>
          <a:p>
            <a:pPr lvl="1">
              <a:defRPr/>
            </a:pPr>
            <a:r>
              <a:rPr lang="en-US" sz="3600" dirty="0"/>
              <a:t>residents of slums and </a:t>
            </a:r>
            <a:r>
              <a:rPr lang="en-US" sz="3600" i="1" dirty="0" err="1">
                <a:solidFill>
                  <a:srgbClr val="FF0000"/>
                </a:solidFill>
              </a:rPr>
              <a:t>katchi</a:t>
            </a:r>
            <a:r>
              <a:rPr lang="en-US" sz="3600" i="1" dirty="0">
                <a:solidFill>
                  <a:srgbClr val="FF0000"/>
                </a:solidFill>
              </a:rPr>
              <a:t> </a:t>
            </a:r>
            <a:r>
              <a:rPr lang="en-US" sz="3600" i="1" dirty="0" err="1">
                <a:solidFill>
                  <a:srgbClr val="FF0000"/>
                </a:solidFill>
              </a:rPr>
              <a:t>abadies</a:t>
            </a:r>
            <a:r>
              <a:rPr lang="en-US" sz="3600" dirty="0"/>
              <a:t>.</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108547">
                                            <p:txEl>
                                              <p:pRg st="1" end="1"/>
                                            </p:txEl>
                                          </p:spTgt>
                                        </p:tgtEl>
                                        <p:attrNameLst>
                                          <p:attrName>style.visibility</p:attrName>
                                        </p:attrNameLst>
                                      </p:cBhvr>
                                      <p:to>
                                        <p:strVal val="visible"/>
                                      </p:to>
                                    </p:set>
                                    <p:animEffect transition="in" filter="slide(fromBottom)">
                                      <p:cBhvr>
                                        <p:cTn id="7" dur="500"/>
                                        <p:tgtEl>
                                          <p:spTgt spid="108547">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nodeType="clickEffect">
                                  <p:stCondLst>
                                    <p:cond delay="0"/>
                                  </p:stCondLst>
                                  <p:childTnLst>
                                    <p:set>
                                      <p:cBhvr>
                                        <p:cTn id="11" dur="1" fill="hold">
                                          <p:stCondLst>
                                            <p:cond delay="0"/>
                                          </p:stCondLst>
                                        </p:cTn>
                                        <p:tgtEl>
                                          <p:spTgt spid="108547">
                                            <p:txEl>
                                              <p:pRg st="2" end="2"/>
                                            </p:txEl>
                                          </p:spTgt>
                                        </p:tgtEl>
                                        <p:attrNameLst>
                                          <p:attrName>style.visibility</p:attrName>
                                        </p:attrNameLst>
                                      </p:cBhvr>
                                      <p:to>
                                        <p:strVal val="visible"/>
                                      </p:to>
                                    </p:set>
                                    <p:animEffect transition="in" filter="slide(fromBottom)">
                                      <p:cBhvr>
                                        <p:cTn id="12" dur="500"/>
                                        <p:tgtEl>
                                          <p:spTgt spid="108547">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108547">
                                            <p:txEl>
                                              <p:pRg st="3" end="3"/>
                                            </p:txEl>
                                          </p:spTgt>
                                        </p:tgtEl>
                                        <p:attrNameLst>
                                          <p:attrName>style.visibility</p:attrName>
                                        </p:attrNameLst>
                                      </p:cBhvr>
                                      <p:to>
                                        <p:strVal val="visible"/>
                                      </p:to>
                                    </p:set>
                                    <p:animEffect transition="in" filter="slide(fromBottom)">
                                      <p:cBhvr>
                                        <p:cTn id="17" dur="500"/>
                                        <p:tgtEl>
                                          <p:spTgt spid="108547">
                                            <p:txEl>
                                              <p:pRg st="3" end="3"/>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2" presetClass="entr" presetSubtype="4" fill="hold" nodeType="clickEffect">
                                  <p:stCondLst>
                                    <p:cond delay="0"/>
                                  </p:stCondLst>
                                  <p:childTnLst>
                                    <p:set>
                                      <p:cBhvr>
                                        <p:cTn id="21" dur="1" fill="hold">
                                          <p:stCondLst>
                                            <p:cond delay="0"/>
                                          </p:stCondLst>
                                        </p:cTn>
                                        <p:tgtEl>
                                          <p:spTgt spid="108547">
                                            <p:txEl>
                                              <p:pRg st="4" end="4"/>
                                            </p:txEl>
                                          </p:spTgt>
                                        </p:tgtEl>
                                        <p:attrNameLst>
                                          <p:attrName>style.visibility</p:attrName>
                                        </p:attrNameLst>
                                      </p:cBhvr>
                                      <p:to>
                                        <p:strVal val="visible"/>
                                      </p:to>
                                    </p:set>
                                    <p:animEffect transition="in" filter="slide(fromBottom)">
                                      <p:cBhvr>
                                        <p:cTn id="22" dur="500"/>
                                        <p:tgtEl>
                                          <p:spTgt spid="108547">
                                            <p:txEl>
                                              <p:pRg st="4" end="4"/>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2" presetClass="entr" presetSubtype="4" fill="hold" nodeType="clickEffect">
                                  <p:stCondLst>
                                    <p:cond delay="0"/>
                                  </p:stCondLst>
                                  <p:childTnLst>
                                    <p:set>
                                      <p:cBhvr>
                                        <p:cTn id="26" dur="1" fill="hold">
                                          <p:stCondLst>
                                            <p:cond delay="0"/>
                                          </p:stCondLst>
                                        </p:cTn>
                                        <p:tgtEl>
                                          <p:spTgt spid="108547">
                                            <p:txEl>
                                              <p:pRg st="5" end="5"/>
                                            </p:txEl>
                                          </p:spTgt>
                                        </p:tgtEl>
                                        <p:attrNameLst>
                                          <p:attrName>style.visibility</p:attrName>
                                        </p:attrNameLst>
                                      </p:cBhvr>
                                      <p:to>
                                        <p:strVal val="visible"/>
                                      </p:to>
                                    </p:set>
                                    <p:animEffect transition="in" filter="slide(fromBottom)">
                                      <p:cBhvr>
                                        <p:cTn id="27" dur="500"/>
                                        <p:tgtEl>
                                          <p:spTgt spid="108547">
                                            <p:txEl>
                                              <p:pRg st="5" end="5"/>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2" presetClass="entr" presetSubtype="4" fill="hold" nodeType="clickEffect">
                                  <p:stCondLst>
                                    <p:cond delay="0"/>
                                  </p:stCondLst>
                                  <p:childTnLst>
                                    <p:set>
                                      <p:cBhvr>
                                        <p:cTn id="31" dur="1" fill="hold">
                                          <p:stCondLst>
                                            <p:cond delay="0"/>
                                          </p:stCondLst>
                                        </p:cTn>
                                        <p:tgtEl>
                                          <p:spTgt spid="108547">
                                            <p:txEl>
                                              <p:pRg st="6" end="6"/>
                                            </p:txEl>
                                          </p:spTgt>
                                        </p:tgtEl>
                                        <p:attrNameLst>
                                          <p:attrName>style.visibility</p:attrName>
                                        </p:attrNameLst>
                                      </p:cBhvr>
                                      <p:to>
                                        <p:strVal val="visible"/>
                                      </p:to>
                                    </p:set>
                                    <p:animEffect transition="in" filter="slide(fromBottom)">
                                      <p:cBhvr>
                                        <p:cTn id="32" dur="500"/>
                                        <p:tgtEl>
                                          <p:spTgt spid="108547">
                                            <p:txEl>
                                              <p:pRg st="6" end="6"/>
                                            </p:txEl>
                                          </p:spTgt>
                                        </p:tgtEl>
                                      </p:cBhvr>
                                    </p:animEffect>
                                  </p:childTnLst>
                                </p:cTn>
                              </p:par>
                            </p:childTnLst>
                          </p:cTn>
                        </p:par>
                      </p:childTnLst>
                    </p:cTn>
                  </p:par>
                  <p:par>
                    <p:cTn id="33" fill="hold">
                      <p:stCondLst>
                        <p:cond delay="indefinite"/>
                      </p:stCondLst>
                      <p:childTnLst>
                        <p:par>
                          <p:cTn id="34" fill="hold">
                            <p:stCondLst>
                              <p:cond delay="0"/>
                            </p:stCondLst>
                            <p:childTnLst>
                              <p:par>
                                <p:cTn id="35" presetID="12" presetClass="entr" presetSubtype="4" fill="hold" nodeType="clickEffect">
                                  <p:stCondLst>
                                    <p:cond delay="0"/>
                                  </p:stCondLst>
                                  <p:childTnLst>
                                    <p:set>
                                      <p:cBhvr>
                                        <p:cTn id="36" dur="1" fill="hold">
                                          <p:stCondLst>
                                            <p:cond delay="0"/>
                                          </p:stCondLst>
                                        </p:cTn>
                                        <p:tgtEl>
                                          <p:spTgt spid="108547">
                                            <p:txEl>
                                              <p:pRg st="7" end="7"/>
                                            </p:txEl>
                                          </p:spTgt>
                                        </p:tgtEl>
                                        <p:attrNameLst>
                                          <p:attrName>style.visibility</p:attrName>
                                        </p:attrNameLst>
                                      </p:cBhvr>
                                      <p:to>
                                        <p:strVal val="visible"/>
                                      </p:to>
                                    </p:set>
                                    <p:animEffect transition="in" filter="slide(fromBottom)">
                                      <p:cBhvr>
                                        <p:cTn id="37" dur="500"/>
                                        <p:tgtEl>
                                          <p:spTgt spid="108547">
                                            <p:txEl>
                                              <p:pRg st="7" end="7"/>
                                            </p:txEl>
                                          </p:spTgt>
                                        </p:tgtEl>
                                      </p:cBhvr>
                                    </p:animEffect>
                                  </p:childTnLst>
                                </p:cTn>
                              </p:par>
                            </p:childTnLst>
                          </p:cTn>
                        </p:par>
                      </p:childTnLst>
                    </p:cTn>
                  </p:par>
                  <p:par>
                    <p:cTn id="38" fill="hold">
                      <p:stCondLst>
                        <p:cond delay="indefinite"/>
                      </p:stCondLst>
                      <p:childTnLst>
                        <p:par>
                          <p:cTn id="39" fill="hold">
                            <p:stCondLst>
                              <p:cond delay="0"/>
                            </p:stCondLst>
                            <p:childTnLst>
                              <p:par>
                                <p:cTn id="40" presetID="12" presetClass="entr" presetSubtype="4" fill="hold" nodeType="clickEffect">
                                  <p:stCondLst>
                                    <p:cond delay="0"/>
                                  </p:stCondLst>
                                  <p:childTnLst>
                                    <p:set>
                                      <p:cBhvr>
                                        <p:cTn id="41" dur="1" fill="hold">
                                          <p:stCondLst>
                                            <p:cond delay="0"/>
                                          </p:stCondLst>
                                        </p:cTn>
                                        <p:tgtEl>
                                          <p:spTgt spid="108547">
                                            <p:txEl>
                                              <p:pRg st="8" end="8"/>
                                            </p:txEl>
                                          </p:spTgt>
                                        </p:tgtEl>
                                        <p:attrNameLst>
                                          <p:attrName>style.visibility</p:attrName>
                                        </p:attrNameLst>
                                      </p:cBhvr>
                                      <p:to>
                                        <p:strVal val="visible"/>
                                      </p:to>
                                    </p:set>
                                    <p:animEffect transition="in" filter="slide(fromBottom)">
                                      <p:cBhvr>
                                        <p:cTn id="42" dur="500"/>
                                        <p:tgtEl>
                                          <p:spTgt spid="108547">
                                            <p:txEl>
                                              <p:pRg st="8" end="8"/>
                                            </p:txEl>
                                          </p:spTgt>
                                        </p:tgtEl>
                                      </p:cBhvr>
                                    </p:animEffect>
                                  </p:childTnLst>
                                </p:cTn>
                              </p:par>
                            </p:childTnLst>
                          </p:cTn>
                        </p:par>
                      </p:childTnLst>
                    </p:cTn>
                  </p:par>
                  <p:par>
                    <p:cTn id="43" fill="hold">
                      <p:stCondLst>
                        <p:cond delay="indefinite"/>
                      </p:stCondLst>
                      <p:childTnLst>
                        <p:par>
                          <p:cTn id="44" fill="hold">
                            <p:stCondLst>
                              <p:cond delay="0"/>
                            </p:stCondLst>
                            <p:childTnLst>
                              <p:par>
                                <p:cTn id="45" presetID="12" presetClass="entr" presetSubtype="4" fill="hold" nodeType="clickEffect">
                                  <p:stCondLst>
                                    <p:cond delay="0"/>
                                  </p:stCondLst>
                                  <p:childTnLst>
                                    <p:set>
                                      <p:cBhvr>
                                        <p:cTn id="46" dur="1" fill="hold">
                                          <p:stCondLst>
                                            <p:cond delay="0"/>
                                          </p:stCondLst>
                                        </p:cTn>
                                        <p:tgtEl>
                                          <p:spTgt spid="108547">
                                            <p:txEl>
                                              <p:pRg st="9" end="9"/>
                                            </p:txEl>
                                          </p:spTgt>
                                        </p:tgtEl>
                                        <p:attrNameLst>
                                          <p:attrName>style.visibility</p:attrName>
                                        </p:attrNameLst>
                                      </p:cBhvr>
                                      <p:to>
                                        <p:strVal val="visible"/>
                                      </p:to>
                                    </p:set>
                                    <p:animEffect transition="in" filter="slide(fromBottom)">
                                      <p:cBhvr>
                                        <p:cTn id="47" dur="500"/>
                                        <p:tgtEl>
                                          <p:spTgt spid="108547">
                                            <p:txEl>
                                              <p:pRg st="9" end="9"/>
                                            </p:txEl>
                                          </p:spTgt>
                                        </p:tgtEl>
                                      </p:cBhvr>
                                    </p:animEffect>
                                  </p:childTnLst>
                                </p:cTn>
                              </p:par>
                            </p:childTnLst>
                          </p:cTn>
                        </p:par>
                      </p:childTnLst>
                    </p:cTn>
                  </p:par>
                  <p:par>
                    <p:cTn id="48" fill="hold">
                      <p:stCondLst>
                        <p:cond delay="indefinite"/>
                      </p:stCondLst>
                      <p:childTnLst>
                        <p:par>
                          <p:cTn id="49" fill="hold">
                            <p:stCondLst>
                              <p:cond delay="0"/>
                            </p:stCondLst>
                            <p:childTnLst>
                              <p:par>
                                <p:cTn id="50" presetID="12" presetClass="entr" presetSubtype="4" fill="hold" nodeType="clickEffect">
                                  <p:stCondLst>
                                    <p:cond delay="0"/>
                                  </p:stCondLst>
                                  <p:childTnLst>
                                    <p:set>
                                      <p:cBhvr>
                                        <p:cTn id="51" dur="1" fill="hold">
                                          <p:stCondLst>
                                            <p:cond delay="0"/>
                                          </p:stCondLst>
                                        </p:cTn>
                                        <p:tgtEl>
                                          <p:spTgt spid="108547">
                                            <p:txEl>
                                              <p:pRg st="10" end="10"/>
                                            </p:txEl>
                                          </p:spTgt>
                                        </p:tgtEl>
                                        <p:attrNameLst>
                                          <p:attrName>style.visibility</p:attrName>
                                        </p:attrNameLst>
                                      </p:cBhvr>
                                      <p:to>
                                        <p:strVal val="visible"/>
                                      </p:to>
                                    </p:set>
                                    <p:animEffect transition="in" filter="slide(fromBottom)">
                                      <p:cBhvr>
                                        <p:cTn id="52" dur="500"/>
                                        <p:tgtEl>
                                          <p:spTgt spid="108547">
                                            <p:txEl>
                                              <p:pRg st="10" end="1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0227" name="Rectangle 3"/>
          <p:cNvSpPr>
            <a:spLocks noGrp="1" noChangeArrowheads="1"/>
          </p:cNvSpPr>
          <p:nvPr>
            <p:ph type="body" idx="1"/>
          </p:nvPr>
        </p:nvSpPr>
        <p:spPr>
          <a:xfrm>
            <a:off x="457200" y="1500174"/>
            <a:ext cx="8229600" cy="4595826"/>
          </a:xfrm>
        </p:spPr>
        <p:txBody>
          <a:bodyPr>
            <a:normAutofit fontScale="92500" lnSpcReduction="10000"/>
          </a:bodyPr>
          <a:lstStyle/>
          <a:p>
            <a:pPr eaLnBrk="1" hangingPunct="1">
              <a:defRPr/>
            </a:pPr>
            <a:r>
              <a:rPr lang="en-US" sz="3600" dirty="0"/>
              <a:t>Several remedial measures were proposed  such as </a:t>
            </a:r>
          </a:p>
          <a:p>
            <a:pPr>
              <a:defRPr/>
            </a:pPr>
            <a:r>
              <a:rPr lang="en-US" dirty="0">
                <a:solidFill>
                  <a:srgbClr val="FF0000"/>
                </a:solidFill>
              </a:rPr>
              <a:t>Children Services </a:t>
            </a:r>
          </a:p>
          <a:p>
            <a:pPr lvl="1">
              <a:defRPr/>
            </a:pPr>
            <a:r>
              <a:rPr lang="en-US" dirty="0">
                <a:solidFill>
                  <a:srgbClr val="FF0000"/>
                </a:solidFill>
              </a:rPr>
              <a:t>setting up of orphanages, </a:t>
            </a:r>
          </a:p>
          <a:p>
            <a:pPr lvl="1">
              <a:defRPr/>
            </a:pPr>
            <a:r>
              <a:rPr lang="en-US" dirty="0"/>
              <a:t>child care </a:t>
            </a:r>
            <a:r>
              <a:rPr lang="en-US" dirty="0">
                <a:solidFill>
                  <a:srgbClr val="FF0000"/>
                </a:solidFill>
              </a:rPr>
              <a:t>services for disabled, </a:t>
            </a:r>
          </a:p>
          <a:p>
            <a:pPr lvl="1">
              <a:defRPr/>
            </a:pPr>
            <a:r>
              <a:rPr lang="en-US" dirty="0"/>
              <a:t>protection and care  of </a:t>
            </a:r>
            <a:r>
              <a:rPr lang="en-US" dirty="0">
                <a:solidFill>
                  <a:srgbClr val="FF0000"/>
                </a:solidFill>
              </a:rPr>
              <a:t>school drop outs</a:t>
            </a:r>
            <a:r>
              <a:rPr lang="en-US" dirty="0"/>
              <a:t>, abandoned, </a:t>
            </a:r>
            <a:r>
              <a:rPr lang="en-US" dirty="0">
                <a:solidFill>
                  <a:srgbClr val="FF0000"/>
                </a:solidFill>
              </a:rPr>
              <a:t>kidnapped </a:t>
            </a:r>
            <a:r>
              <a:rPr lang="en-US" dirty="0"/>
              <a:t>and bonded laborers.</a:t>
            </a:r>
          </a:p>
          <a:p>
            <a:pPr>
              <a:defRPr/>
            </a:pPr>
            <a:r>
              <a:rPr lang="en-US" dirty="0">
                <a:solidFill>
                  <a:srgbClr val="FF0000"/>
                </a:solidFill>
              </a:rPr>
              <a:t>Youth Services</a:t>
            </a:r>
          </a:p>
          <a:p>
            <a:pPr lvl="1">
              <a:defRPr/>
            </a:pPr>
            <a:r>
              <a:rPr lang="en-US" dirty="0">
                <a:solidFill>
                  <a:srgbClr val="FF0000"/>
                </a:solidFill>
              </a:rPr>
              <a:t>Youth camps </a:t>
            </a:r>
            <a:r>
              <a:rPr lang="en-US" dirty="0"/>
              <a:t>,vocational training and assistance to needy youth comprised services for youth.</a:t>
            </a:r>
          </a:p>
          <a:p>
            <a:pPr eaLnBrk="1" hangingPunct="1">
              <a:defRPr/>
            </a:pPr>
            <a:endParaRPr lang="en-US" sz="3600" dirty="0"/>
          </a:p>
        </p:txBody>
      </p:sp>
      <p:sp>
        <p:nvSpPr>
          <p:cNvPr id="3" name="Rectangle 2"/>
          <p:cNvSpPr>
            <a:spLocks noGrp="1" noChangeArrowheads="1"/>
          </p:cNvSpPr>
          <p:nvPr>
            <p:ph type="title"/>
          </p:nvPr>
        </p:nvSpPr>
        <p:spPr>
          <a:xfrm>
            <a:off x="457200" y="274638"/>
            <a:ext cx="8229600" cy="1143000"/>
          </a:xfrm>
        </p:spPr>
        <p:txBody>
          <a:bodyPr/>
          <a:lstStyle/>
          <a:p>
            <a:pPr eaLnBrk="1" hangingPunct="1">
              <a:defRPr/>
            </a:pPr>
            <a:r>
              <a:rPr lang="en-US" sz="4000" b="1" dirty="0"/>
              <a:t>REMEDIAL MEASURES </a:t>
            </a:r>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571" name="Rectangle 3"/>
          <p:cNvSpPr>
            <a:spLocks noGrp="1" noChangeArrowheads="1"/>
          </p:cNvSpPr>
          <p:nvPr>
            <p:ph type="body" idx="1"/>
          </p:nvPr>
        </p:nvSpPr>
        <p:spPr>
          <a:xfrm>
            <a:off x="457200" y="685800"/>
            <a:ext cx="8229600" cy="5410200"/>
          </a:xfrm>
        </p:spPr>
        <p:txBody>
          <a:bodyPr>
            <a:normAutofit fontScale="92500"/>
          </a:bodyPr>
          <a:lstStyle/>
          <a:p>
            <a:pPr eaLnBrk="1" hangingPunct="1">
              <a:defRPr/>
            </a:pPr>
            <a:r>
              <a:rPr lang="en-US" sz="4400" dirty="0">
                <a:solidFill>
                  <a:srgbClr val="FF0000"/>
                </a:solidFill>
              </a:rPr>
              <a:t>Women Services </a:t>
            </a:r>
          </a:p>
          <a:p>
            <a:pPr lvl="1">
              <a:defRPr/>
            </a:pPr>
            <a:r>
              <a:rPr lang="en-US" sz="4000" dirty="0"/>
              <a:t>Shelters for widows, </a:t>
            </a:r>
          </a:p>
          <a:p>
            <a:pPr lvl="1">
              <a:defRPr/>
            </a:pPr>
            <a:r>
              <a:rPr lang="en-US" sz="4000" dirty="0"/>
              <a:t>financial assistance from Zakat fund, </a:t>
            </a:r>
          </a:p>
          <a:p>
            <a:pPr lvl="1">
              <a:defRPr/>
            </a:pPr>
            <a:r>
              <a:rPr lang="en-US" sz="4000" dirty="0"/>
              <a:t>vocational training homes for the emotionally distressed, </a:t>
            </a:r>
          </a:p>
          <a:p>
            <a:pPr lvl="1">
              <a:defRPr/>
            </a:pPr>
            <a:r>
              <a:rPr lang="en-US" sz="4000" dirty="0"/>
              <a:t>legal aid centers, </a:t>
            </a:r>
          </a:p>
          <a:p>
            <a:pPr lvl="1">
              <a:defRPr/>
            </a:pPr>
            <a:r>
              <a:rPr lang="en-US" sz="4000" dirty="0"/>
              <a:t>hostels for working women, were proposed. </a:t>
            </a:r>
            <a:endParaRPr lang="en-US" sz="4400" dirty="0"/>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1251" name="Rectangle 3"/>
          <p:cNvSpPr>
            <a:spLocks noGrp="1" noChangeArrowheads="1"/>
          </p:cNvSpPr>
          <p:nvPr>
            <p:ph type="body" idx="1"/>
          </p:nvPr>
        </p:nvSpPr>
        <p:spPr>
          <a:xfrm>
            <a:off x="457200" y="685800"/>
            <a:ext cx="8229600" cy="5410200"/>
          </a:xfrm>
        </p:spPr>
        <p:txBody>
          <a:bodyPr>
            <a:normAutofit/>
          </a:bodyPr>
          <a:lstStyle/>
          <a:p>
            <a:pPr marL="742950" lvl="2" indent="-342900">
              <a:defRPr/>
            </a:pPr>
            <a:r>
              <a:rPr lang="en-US" sz="3600" dirty="0"/>
              <a:t>Senior Citizens and </a:t>
            </a:r>
            <a:r>
              <a:rPr lang="en-US" sz="3600" dirty="0" err="1"/>
              <a:t>Beggers</a:t>
            </a:r>
            <a:endParaRPr lang="en-US" sz="3600" dirty="0"/>
          </a:p>
          <a:p>
            <a:pPr marL="1200150" lvl="3" indent="-342900">
              <a:defRPr/>
            </a:pPr>
            <a:r>
              <a:rPr lang="en-US" sz="3200" dirty="0"/>
              <a:t>Senior citizens, </a:t>
            </a:r>
            <a:r>
              <a:rPr lang="en-US" sz="3600" dirty="0"/>
              <a:t>beggars, prisoners would be provided with </a:t>
            </a:r>
            <a:r>
              <a:rPr lang="en-US" sz="3600" dirty="0">
                <a:solidFill>
                  <a:srgbClr val="FF0000"/>
                </a:solidFill>
              </a:rPr>
              <a:t>institutional care and rehabilitation</a:t>
            </a:r>
            <a:r>
              <a:rPr lang="en-US" sz="3600" dirty="0"/>
              <a:t>. </a:t>
            </a:r>
          </a:p>
          <a:p>
            <a:pPr marL="1200150" lvl="3" indent="-342900">
              <a:defRPr/>
            </a:pPr>
            <a:r>
              <a:rPr lang="en-US" sz="3600" dirty="0"/>
              <a:t>Beggary would be totally eliminated </a:t>
            </a:r>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595" name="Rectangle 3"/>
          <p:cNvSpPr>
            <a:spLocks noGrp="1" noChangeArrowheads="1"/>
          </p:cNvSpPr>
          <p:nvPr>
            <p:ph type="body" idx="1"/>
          </p:nvPr>
        </p:nvSpPr>
        <p:spPr>
          <a:xfrm>
            <a:off x="457200" y="609600"/>
            <a:ext cx="8229600" cy="5486400"/>
          </a:xfrm>
        </p:spPr>
        <p:txBody>
          <a:bodyPr/>
          <a:lstStyle/>
          <a:p>
            <a:pPr>
              <a:defRPr/>
            </a:pPr>
            <a:r>
              <a:rPr lang="en-US" dirty="0">
                <a:solidFill>
                  <a:srgbClr val="FF0000"/>
                </a:solidFill>
              </a:rPr>
              <a:t>Health </a:t>
            </a:r>
            <a:r>
              <a:rPr lang="en-US" dirty="0" err="1">
                <a:solidFill>
                  <a:srgbClr val="FF0000"/>
                </a:solidFill>
              </a:rPr>
              <a:t>Serivces</a:t>
            </a:r>
            <a:endParaRPr lang="en-US" dirty="0">
              <a:solidFill>
                <a:srgbClr val="FF0000"/>
              </a:solidFill>
            </a:endParaRPr>
          </a:p>
          <a:p>
            <a:pPr lvl="1">
              <a:defRPr/>
            </a:pPr>
            <a:r>
              <a:rPr lang="en-US" dirty="0">
                <a:solidFill>
                  <a:srgbClr val="FF0000"/>
                </a:solidFill>
              </a:rPr>
              <a:t>Poor patients </a:t>
            </a:r>
            <a:r>
              <a:rPr lang="en-US" dirty="0"/>
              <a:t>will be assisted through medical social work and medical</a:t>
            </a:r>
          </a:p>
          <a:p>
            <a:pPr lvl="1">
              <a:defRPr/>
            </a:pPr>
            <a:r>
              <a:rPr lang="en-US" dirty="0">
                <a:solidFill>
                  <a:srgbClr val="FF0000"/>
                </a:solidFill>
              </a:rPr>
              <a:t>Social workers </a:t>
            </a:r>
            <a:r>
              <a:rPr lang="en-US" dirty="0"/>
              <a:t>will be appointed in every hospital. </a:t>
            </a:r>
          </a:p>
          <a:p>
            <a:pPr lvl="1">
              <a:defRPr/>
            </a:pPr>
            <a:r>
              <a:rPr lang="en-US" dirty="0">
                <a:solidFill>
                  <a:srgbClr val="FF0000"/>
                </a:solidFill>
              </a:rPr>
              <a:t>School health services </a:t>
            </a:r>
            <a:r>
              <a:rPr lang="en-US" dirty="0"/>
              <a:t>will be initiated.  </a:t>
            </a:r>
          </a:p>
          <a:p>
            <a:pPr lvl="1">
              <a:defRPr/>
            </a:pPr>
            <a:endParaRPr lang="en-US" dirty="0">
              <a:solidFill>
                <a:srgbClr val="FF0000"/>
              </a:solidFill>
            </a:endParaRPr>
          </a:p>
          <a:p>
            <a:pPr>
              <a:defRPr/>
            </a:pPr>
            <a:r>
              <a:rPr lang="en-US" dirty="0">
                <a:solidFill>
                  <a:srgbClr val="FF0000"/>
                </a:solidFill>
              </a:rPr>
              <a:t>Community development services </a:t>
            </a:r>
            <a:r>
              <a:rPr lang="en-US" dirty="0"/>
              <a:t>would continue to mobilize communities and their resources.  </a:t>
            </a:r>
          </a:p>
          <a:p>
            <a:pPr lvl="1">
              <a:buFont typeface="Wingdings" pitchFamily="2" charset="2"/>
              <a:buNone/>
              <a:defRPr/>
            </a:pPr>
            <a:r>
              <a:rPr lang="en-US" dirty="0"/>
              <a:t>  </a:t>
            </a:r>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Fate of the Policy</a:t>
            </a:r>
          </a:p>
        </p:txBody>
      </p:sp>
      <p:sp>
        <p:nvSpPr>
          <p:cNvPr id="3" name="Content Placeholder 2"/>
          <p:cNvSpPr>
            <a:spLocks noGrp="1"/>
          </p:cNvSpPr>
          <p:nvPr>
            <p:ph idx="1"/>
          </p:nvPr>
        </p:nvSpPr>
        <p:spPr/>
        <p:txBody>
          <a:bodyPr/>
          <a:lstStyle/>
          <a:p>
            <a:pPr marL="342900" lvl="1" indent="-342900">
              <a:buFont typeface="Arial" pitchFamily="34" charset="0"/>
              <a:buChar char="•"/>
            </a:pPr>
            <a:r>
              <a:rPr lang="en-US" dirty="0"/>
              <a:t>But unfortunately, like other policies , this too remained a document. </a:t>
            </a:r>
          </a:p>
          <a:p>
            <a:r>
              <a:rPr lang="en-US" dirty="0"/>
              <a:t>The lofty </a:t>
            </a:r>
            <a:r>
              <a:rPr lang="en-US" dirty="0">
                <a:solidFill>
                  <a:srgbClr val="FF0000"/>
                </a:solidFill>
              </a:rPr>
              <a:t>ideals </a:t>
            </a:r>
            <a:r>
              <a:rPr lang="en-US" dirty="0"/>
              <a:t>and goals and objectives of this policy could not be achieved.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Criticism </a:t>
            </a:r>
          </a:p>
        </p:txBody>
      </p:sp>
      <p:sp>
        <p:nvSpPr>
          <p:cNvPr id="3" name="Content Placeholder 2"/>
          <p:cNvSpPr>
            <a:spLocks noGrp="1"/>
          </p:cNvSpPr>
          <p:nvPr>
            <p:ph idx="1"/>
          </p:nvPr>
        </p:nvSpPr>
        <p:spPr/>
        <p:txBody>
          <a:bodyPr>
            <a:normAutofit/>
          </a:bodyPr>
          <a:lstStyle/>
          <a:p>
            <a:pPr marL="514350" indent="-514350">
              <a:buFont typeface="+mj-lt"/>
              <a:buAutoNum type="arabicPeriod"/>
            </a:pPr>
            <a:r>
              <a:rPr lang="en-US" dirty="0"/>
              <a:t>Neglecting Islamic Welfare System</a:t>
            </a:r>
          </a:p>
          <a:p>
            <a:pPr marL="514350" indent="-514350">
              <a:buFont typeface="+mj-lt"/>
              <a:buAutoNum type="arabicPeriod"/>
            </a:pPr>
            <a:r>
              <a:rPr lang="en-US" dirty="0"/>
              <a:t>Voluntary agencies gained momentum</a:t>
            </a:r>
          </a:p>
          <a:p>
            <a:pPr marL="514350" indent="-514350">
              <a:buFont typeface="+mj-lt"/>
              <a:buAutoNum type="arabicPeriod"/>
            </a:pPr>
            <a:r>
              <a:rPr lang="en-US" dirty="0"/>
              <a:t>It fell into the hands of bureaucracy</a:t>
            </a:r>
          </a:p>
          <a:p>
            <a:pPr marL="514350" indent="-514350">
              <a:buFont typeface="+mj-lt"/>
              <a:buAutoNum type="arabicPeriod"/>
            </a:pPr>
            <a:r>
              <a:rPr lang="en-US" dirty="0"/>
              <a:t>Imposition of Marshall Law</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lide(fromBottom)">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slide(fromBottom)">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slide(fromBottom)">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2" presetClass="entr" presetSubtype="4"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slide(fromBottom)">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a:latin typeface="Algerian" pitchFamily="82" charset="0"/>
              </a:rPr>
              <a:t>2</a:t>
            </a:r>
            <a:r>
              <a:rPr lang="en-US" baseline="30000" dirty="0">
                <a:latin typeface="Algerian" pitchFamily="82" charset="0"/>
              </a:rPr>
              <a:t>nd</a:t>
            </a:r>
            <a:r>
              <a:rPr lang="en-US" dirty="0">
                <a:latin typeface="Algerian" pitchFamily="82" charset="0"/>
              </a:rPr>
              <a:t> Social Welfare Policy in Pakistan 1988</a:t>
            </a:r>
          </a:p>
        </p:txBody>
      </p:sp>
      <p:sp>
        <p:nvSpPr>
          <p:cNvPr id="3" name="Subtitle 2"/>
          <p:cNvSpPr>
            <a:spLocks noGrp="1"/>
          </p:cNvSpPr>
          <p:nvPr>
            <p:ph type="subTitle" idx="1"/>
          </p:nvPr>
        </p:nvSpPr>
        <p:spPr/>
        <p:txBody>
          <a:bodyPr/>
          <a:lstStyle/>
          <a:p>
            <a:endParaRPr lang="en-US" dirty="0"/>
          </a:p>
        </p:txBody>
      </p:sp>
      <p:sp>
        <p:nvSpPr>
          <p:cNvPr id="4" name="TextBox 3"/>
          <p:cNvSpPr txBox="1"/>
          <p:nvPr/>
        </p:nvSpPr>
        <p:spPr>
          <a:xfrm>
            <a:off x="71406" y="6376594"/>
            <a:ext cx="8406853" cy="338554"/>
          </a:xfrm>
          <a:prstGeom prst="rect">
            <a:avLst/>
          </a:prstGeom>
          <a:noFill/>
        </p:spPr>
        <p:txBody>
          <a:bodyPr wrap="none" rtlCol="0">
            <a:spAutoFit/>
          </a:bodyPr>
          <a:lstStyle/>
          <a:p>
            <a:r>
              <a:rPr lang="en-US" sz="1600" b="1" i="1" dirty="0"/>
              <a:t>Source: </a:t>
            </a:r>
            <a:r>
              <a:rPr lang="en-US" sz="1600" b="1" i="1" dirty="0" err="1"/>
              <a:t>Shireen</a:t>
            </a:r>
            <a:r>
              <a:rPr lang="en-US" sz="1600" b="1" i="1" dirty="0"/>
              <a:t> </a:t>
            </a:r>
            <a:r>
              <a:rPr lang="en-US" sz="1600" b="1" i="1" dirty="0" err="1"/>
              <a:t>Rehmatullah</a:t>
            </a:r>
            <a:r>
              <a:rPr lang="en-US" sz="1600" b="1" i="1" dirty="0"/>
              <a:t>. (2002). Social Welfare in Pakistan. Karachi: Oxford University Press</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June 27, 1988</a:t>
            </a:r>
          </a:p>
        </p:txBody>
      </p:sp>
      <p:sp>
        <p:nvSpPr>
          <p:cNvPr id="3" name="Content Placeholder 2"/>
          <p:cNvSpPr>
            <a:spLocks noGrp="1"/>
          </p:cNvSpPr>
          <p:nvPr>
            <p:ph idx="1"/>
          </p:nvPr>
        </p:nvSpPr>
        <p:spPr/>
        <p:txBody>
          <a:bodyPr/>
          <a:lstStyle/>
          <a:p>
            <a:r>
              <a:rPr lang="en-US" dirty="0">
                <a:sym typeface="Wingdings" pitchFamily="2" charset="2"/>
              </a:rPr>
              <a:t> meeting of Officials, prominent social workers, thinkers from four provinces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Observations</a:t>
            </a:r>
          </a:p>
        </p:txBody>
      </p:sp>
      <p:sp>
        <p:nvSpPr>
          <p:cNvPr id="3" name="Content Placeholder 2"/>
          <p:cNvSpPr>
            <a:spLocks noGrp="1"/>
          </p:cNvSpPr>
          <p:nvPr>
            <p:ph idx="1"/>
          </p:nvPr>
        </p:nvSpPr>
        <p:spPr/>
        <p:txBody>
          <a:bodyPr/>
          <a:lstStyle/>
          <a:p>
            <a:r>
              <a:rPr lang="en-US" dirty="0">
                <a:sym typeface="Wingdings" pitchFamily="2" charset="2"/>
              </a:rPr>
              <a:t>Although Pakistan developed </a:t>
            </a:r>
            <a:r>
              <a:rPr lang="en-US" dirty="0">
                <a:solidFill>
                  <a:srgbClr val="FF0000"/>
                </a:solidFill>
                <a:sym typeface="Wingdings" pitchFamily="2" charset="2"/>
              </a:rPr>
              <a:t>economically</a:t>
            </a:r>
            <a:r>
              <a:rPr lang="en-US" dirty="0">
                <a:sym typeface="Wingdings" pitchFamily="2" charset="2"/>
              </a:rPr>
              <a:t>, but there was </a:t>
            </a:r>
            <a:r>
              <a:rPr lang="en-US" dirty="0">
                <a:solidFill>
                  <a:srgbClr val="FF0000"/>
                </a:solidFill>
                <a:sym typeface="Wingdings" pitchFamily="2" charset="2"/>
              </a:rPr>
              <a:t>no </a:t>
            </a:r>
            <a:r>
              <a:rPr lang="en-US" dirty="0">
                <a:sym typeface="Wingdings" pitchFamily="2" charset="2"/>
              </a:rPr>
              <a:t>substantial </a:t>
            </a:r>
            <a:r>
              <a:rPr lang="en-US" dirty="0">
                <a:solidFill>
                  <a:srgbClr val="FF0000"/>
                </a:solidFill>
                <a:sym typeface="Wingdings" pitchFamily="2" charset="2"/>
              </a:rPr>
              <a:t>reduction in poverty*</a:t>
            </a:r>
          </a:p>
          <a:p>
            <a:r>
              <a:rPr lang="en-US" dirty="0">
                <a:sym typeface="Wingdings" pitchFamily="2" charset="2"/>
              </a:rPr>
              <a:t>Economic growth does not necessarily improve </a:t>
            </a:r>
            <a:r>
              <a:rPr lang="en-US" dirty="0">
                <a:solidFill>
                  <a:srgbClr val="FF0000"/>
                </a:solidFill>
                <a:sym typeface="Wingdings" pitchFamily="2" charset="2"/>
              </a:rPr>
              <a:t>man’s quality of life</a:t>
            </a:r>
            <a:r>
              <a:rPr lang="en-US" dirty="0">
                <a:sym typeface="Wingdings" pitchFamily="2" charset="2"/>
              </a:rPr>
              <a:t>. </a:t>
            </a:r>
            <a:endParaRPr lang="en-US" dirty="0"/>
          </a:p>
        </p:txBody>
      </p:sp>
      <p:sp>
        <p:nvSpPr>
          <p:cNvPr id="4" name="Rectangle 3"/>
          <p:cNvSpPr/>
          <p:nvPr/>
        </p:nvSpPr>
        <p:spPr>
          <a:xfrm>
            <a:off x="428596" y="6264495"/>
            <a:ext cx="8358246" cy="307777"/>
          </a:xfrm>
          <a:prstGeom prst="rect">
            <a:avLst/>
          </a:prstGeom>
        </p:spPr>
        <p:txBody>
          <a:bodyPr wrap="square">
            <a:spAutoFit/>
          </a:bodyPr>
          <a:lstStyle/>
          <a:p>
            <a:r>
              <a:rPr lang="en-US" sz="1400" b="1" i="1" dirty="0"/>
              <a:t>*the state of not having enough money to take care of basic needs such as food, clothing, and housing</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Four (4) Suggestions </a:t>
            </a:r>
          </a:p>
        </p:txBody>
      </p:sp>
      <p:sp>
        <p:nvSpPr>
          <p:cNvPr id="3" name="Content Placeholder 2"/>
          <p:cNvSpPr>
            <a:spLocks noGrp="1"/>
          </p:cNvSpPr>
          <p:nvPr>
            <p:ph idx="1"/>
          </p:nvPr>
        </p:nvSpPr>
        <p:spPr/>
        <p:txBody>
          <a:bodyPr/>
          <a:lstStyle/>
          <a:p>
            <a:r>
              <a:rPr lang="en-US" dirty="0"/>
              <a:t>Social welfare policy may focus on the protection and uplift of </a:t>
            </a:r>
          </a:p>
          <a:p>
            <a:pPr marL="971550" lvl="1" indent="-514350">
              <a:buFont typeface="+mj-lt"/>
              <a:buAutoNum type="arabicPeriod"/>
            </a:pPr>
            <a:r>
              <a:rPr lang="en-US" dirty="0"/>
              <a:t>Destitute, disabled, disadvantaged, and underprivileged groups</a:t>
            </a:r>
          </a:p>
          <a:p>
            <a:pPr marL="971550" lvl="1" indent="-514350">
              <a:buFont typeface="+mj-lt"/>
              <a:buAutoNum type="arabicPeriod"/>
            </a:pPr>
            <a:r>
              <a:rPr lang="en-US" dirty="0"/>
              <a:t>Create social awareness amongst masses</a:t>
            </a:r>
          </a:p>
          <a:p>
            <a:pPr marL="971550" lvl="1" indent="-514350">
              <a:buFont typeface="+mj-lt"/>
              <a:buAutoNum type="arabicPeriod"/>
            </a:pPr>
            <a:r>
              <a:rPr lang="en-US" dirty="0"/>
              <a:t>Ensure technical guidance by the professional social workers</a:t>
            </a:r>
          </a:p>
          <a:p>
            <a:pPr marL="971550" lvl="1" indent="-514350">
              <a:buFont typeface="+mj-lt"/>
              <a:buAutoNum type="arabicPeriod"/>
            </a:pPr>
            <a:r>
              <a:rPr lang="en-US" dirty="0"/>
              <a:t>Direct the development process toward </a:t>
            </a:r>
            <a:r>
              <a:rPr lang="en-US" dirty="0">
                <a:solidFill>
                  <a:srgbClr val="FF0000"/>
                </a:solidFill>
              </a:rPr>
              <a:t>poverty alleviation </a:t>
            </a:r>
            <a:r>
              <a:rPr lang="en-US" dirty="0"/>
              <a:t>and the </a:t>
            </a:r>
            <a:r>
              <a:rPr lang="en-US" dirty="0">
                <a:solidFill>
                  <a:srgbClr val="FF0000"/>
                </a:solidFill>
              </a:rPr>
              <a:t>prevention of social problems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2" presetClass="entr" presetSubtype="4" fill="hold" nodeType="after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slide(fromBottom)">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4"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slide(fromBottom)">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2" presetClass="entr" presetSubtype="4"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slide(fromBottom)">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2" presetClass="entr" presetSubtype="4"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slide(fromBottom)">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2" presetClass="entr" presetSubtype="4"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slide(fromBottom)">
                                      <p:cBhvr>
                                        <p:cTn id="27"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49</TotalTime>
  <Words>1762</Words>
  <Application>Microsoft Office PowerPoint</Application>
  <PresentationFormat>On-screen Show (4:3)</PresentationFormat>
  <Paragraphs>222</Paragraphs>
  <Slides>47</Slides>
  <Notes>2</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47</vt:i4>
      </vt:variant>
    </vt:vector>
  </HeadingPairs>
  <TitlesOfParts>
    <vt:vector size="52" baseType="lpstr">
      <vt:lpstr>Algerian</vt:lpstr>
      <vt:lpstr>Arial</vt:lpstr>
      <vt:lpstr>Calibri</vt:lpstr>
      <vt:lpstr>Wingdings</vt:lpstr>
      <vt:lpstr>Office Theme</vt:lpstr>
      <vt:lpstr>1st Social Welfare Policy in Pakistan 1955</vt:lpstr>
      <vt:lpstr>Functions of Social Welfare</vt:lpstr>
      <vt:lpstr>Prevailing Social Problems</vt:lpstr>
      <vt:lpstr>Elements of Social Policy</vt:lpstr>
      <vt:lpstr>Criticism </vt:lpstr>
      <vt:lpstr>2nd Social Welfare Policy in Pakistan 1988</vt:lpstr>
      <vt:lpstr>June 27, 1988</vt:lpstr>
      <vt:lpstr>Observations</vt:lpstr>
      <vt:lpstr>Four (4) Suggestions </vt:lpstr>
      <vt:lpstr>Three (3) Policy priority</vt:lpstr>
      <vt:lpstr>Four (4) New Social Problems </vt:lpstr>
      <vt:lpstr>Two (2) Basis of Policy</vt:lpstr>
      <vt:lpstr>Child Welfare</vt:lpstr>
      <vt:lpstr>Administration of Welfare</vt:lpstr>
      <vt:lpstr>Role of Zakat</vt:lpstr>
      <vt:lpstr>PowerPoint Presentation</vt:lpstr>
      <vt:lpstr>Evaluation</vt:lpstr>
      <vt:lpstr>3rd Social Welfare Policy of Pakistan, 1992</vt:lpstr>
      <vt:lpstr>October 1992</vt:lpstr>
      <vt:lpstr>Objectives of the Policy</vt:lpstr>
      <vt:lpstr>To develop and promote social welfare programmes with the help of active public participation and utilization &amp; exploration of community resources to meet social welfare needs at local level</vt:lpstr>
      <vt:lpstr>To tackle social problems like poverty, collaboration between public &amp; private sector be enhanced to meet the needs of economically, socially and physically handicapped. </vt:lpstr>
      <vt:lpstr>To extend social welfare programmes to far-flung rural areas</vt:lpstr>
      <vt:lpstr>4. To transfer the responsibility of social         welfare to local government</vt:lpstr>
      <vt:lpstr>5. To review, monitor, and evaluate the      financial &amp; other assistance to NGOs at       Federal &amp; Provincial level. </vt:lpstr>
      <vt:lpstr>6. To establish a coordinating body to      streamline the funding to NGOs by      Government &amp; International Agencies. </vt:lpstr>
      <vt:lpstr>7. To develop remedial programmes      for care, welfare and rehabilitation   of disable </vt:lpstr>
      <vt:lpstr>8. To make provisions for staff welfare      /government employees</vt:lpstr>
      <vt:lpstr>9. To decentralize social welfare      administration to the district level</vt:lpstr>
      <vt:lpstr>Major Recommendations </vt:lpstr>
      <vt:lpstr>Bait-ul-Mal and its Role</vt:lpstr>
      <vt:lpstr>Two aspects of PBM</vt:lpstr>
      <vt:lpstr>Critical Evaluation </vt:lpstr>
      <vt:lpstr>PowerPoint Presentation</vt:lpstr>
      <vt:lpstr>4th Social Welfare Policy in Pakistan, 1994</vt:lpstr>
      <vt:lpstr>Sher Afghan Khan Niazi, 1994</vt:lpstr>
      <vt:lpstr>12 Objectives of the Policy</vt:lpstr>
      <vt:lpstr>PowerPoint Presentation</vt:lpstr>
      <vt:lpstr>PowerPoint Presentation</vt:lpstr>
      <vt:lpstr>PowerPoint Presentation</vt:lpstr>
      <vt:lpstr>Implementation Strategy </vt:lpstr>
      <vt:lpstr>TARGET GROUPS</vt:lpstr>
      <vt:lpstr>REMEDIAL MEASURES </vt:lpstr>
      <vt:lpstr>PowerPoint Presentation</vt:lpstr>
      <vt:lpstr>PowerPoint Presentation</vt:lpstr>
      <vt:lpstr>PowerPoint Presentation</vt:lpstr>
      <vt:lpstr>Fate of the Policy</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1st Social Welfare Policy in Pakistan 1955</dc:title>
  <dc:creator>Imran</dc:creator>
  <cp:lastModifiedBy>Aftab Khan</cp:lastModifiedBy>
  <cp:revision>8</cp:revision>
  <dcterms:created xsi:type="dcterms:W3CDTF">2016-03-24T03:13:31Z</dcterms:created>
  <dcterms:modified xsi:type="dcterms:W3CDTF">2018-12-20T07:11:37Z</dcterms:modified>
</cp:coreProperties>
</file>

<file path=docProps/thumbnail.jpeg>
</file>